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EC5E389-2402-4C62-A9CD-AD46A875BDBB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89346D8-15A1-4402-B787-30BA218B86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Early Elections 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69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0782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Why not use the popular vote?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 reckless</a:t>
            </a:r>
          </a:p>
          <a:p>
            <a:r>
              <a:rPr lang="en-US" dirty="0" smtClean="0"/>
              <a:t>Too much power to large states</a:t>
            </a:r>
          </a:p>
          <a:p>
            <a:r>
              <a:rPr lang="en-US" dirty="0" smtClean="0"/>
              <a:t>Article II, Section 1</a:t>
            </a:r>
          </a:p>
          <a:p>
            <a:pPr lvl="1"/>
            <a:r>
              <a:rPr lang="en-US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Each State shall appoint, in such Manner as the Legislature thereof may direct, a Number of Electors, equal to the whole Number of Senators and Representatives to which the State may be entitled in the Congress: but no Senator or Representative, or Person holding an Office of Trust or Profit under the United States, shall be appointed an Elector.</a:t>
            </a:r>
          </a:p>
        </p:txBody>
      </p:sp>
    </p:spTree>
    <p:extLst>
      <p:ext uri="{BB962C8B-B14F-4D97-AF65-F5344CB8AC3E}">
        <p14:creationId xmlns:p14="http://schemas.microsoft.com/office/powerpoint/2010/main" val="556846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</a:t>
            </a:r>
            <a:r>
              <a:rPr lang="en-US" baseline="30000" dirty="0" smtClean="0"/>
              <a:t>th</a:t>
            </a:r>
            <a:r>
              <a:rPr lang="en-US" dirty="0" smtClean="0"/>
              <a:t>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problems with election of 1800</a:t>
            </a:r>
          </a:p>
          <a:p>
            <a:r>
              <a:rPr lang="en-US" dirty="0" smtClean="0"/>
              <a:t>Different votes for President and Vice President</a:t>
            </a:r>
          </a:p>
          <a:p>
            <a:r>
              <a:rPr lang="en-US" dirty="0" smtClean="0"/>
              <a:t>House of Rep to decide when tied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137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Electors = # of senators &amp; # of representatives</a:t>
            </a:r>
          </a:p>
          <a:p>
            <a:r>
              <a:rPr lang="en-US" dirty="0" smtClean="0"/>
              <a:t>538 total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3 for DC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CA with most: 55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MT with least: 3</a:t>
            </a:r>
          </a:p>
          <a:p>
            <a:r>
              <a:rPr lang="en-US" dirty="0" smtClean="0"/>
              <a:t>Vote first Monday after second Wednesday in December</a:t>
            </a:r>
          </a:p>
          <a:p>
            <a:r>
              <a:rPr lang="en-US" dirty="0" smtClean="0"/>
              <a:t>Read before Senate on January 6</a:t>
            </a:r>
            <a:r>
              <a:rPr lang="en-US" baseline="30000" dirty="0" smtClean="0"/>
              <a:t>th</a:t>
            </a:r>
            <a:endParaRPr lang="en-US" dirty="0" smtClean="0"/>
          </a:p>
          <a:p>
            <a:r>
              <a:rPr lang="en-US" dirty="0" smtClean="0"/>
              <a:t>Winner sworn in January 20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706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are electors chosen?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Nominated by state party committee</a:t>
            </a:r>
          </a:p>
          <a:p>
            <a:r>
              <a:rPr lang="en-US" dirty="0" smtClean="0"/>
              <a:t>Campaigns for spot chosen at convention</a:t>
            </a:r>
          </a:p>
          <a:p>
            <a:r>
              <a:rPr lang="en-US" dirty="0" smtClean="0"/>
              <a:t>Electors cannot be: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A member of Congress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A high ranking U.S. official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Someone who has engaged in “insurrection or rebellion”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897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are votes decided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Winner take all in 48 states regardless of popular vote</a:t>
            </a:r>
          </a:p>
          <a:p>
            <a:r>
              <a:rPr lang="en-US" dirty="0" smtClean="0"/>
              <a:t>Maine &amp; Nebraska: Congressional District Method</a:t>
            </a:r>
          </a:p>
          <a:p>
            <a:r>
              <a:rPr lang="en-US" dirty="0" smtClean="0"/>
              <a:t>Faithless electors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When electors vote against popular vote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158 over history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2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Becoming president without popular vote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327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1824: John Quincy Adams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Corrupt Bargain</a:t>
            </a:r>
          </a:p>
          <a:p>
            <a:r>
              <a:rPr lang="en-US" dirty="0" smtClean="0"/>
              <a:t>Quincy Adams received 38,000 less votes than Jackson </a:t>
            </a:r>
            <a:endParaRPr lang="en-US" dirty="0"/>
          </a:p>
        </p:txBody>
      </p:sp>
      <p:pic>
        <p:nvPicPr>
          <p:cNvPr id="7170" name="Picture 2" descr="http://raymondpronk.files.wordpress.com/2012/06/election_of_18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4288683" cy="313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4.bp.blogspot.com/_BZFYe98kpkk/SpcwEKFmdtI/AAAAAAAACaU/piCXNFMSUsk/s400/Corrupt+Barga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248892"/>
            <a:ext cx="4219627" cy="327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011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1876: Rutherford B. Hayes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vote margin in Electoral College</a:t>
            </a:r>
          </a:p>
          <a:p>
            <a:r>
              <a:rPr lang="en-US" dirty="0" smtClean="0"/>
              <a:t>Lost popular vote by 264,000 votes</a:t>
            </a:r>
          </a:p>
          <a:p>
            <a:r>
              <a:rPr lang="en-US" dirty="0" smtClean="0"/>
              <a:t>Colorado: 3 electors; 0 popular votes</a:t>
            </a:r>
            <a:endParaRPr lang="en-US" dirty="0"/>
          </a:p>
        </p:txBody>
      </p:sp>
      <p:pic>
        <p:nvPicPr>
          <p:cNvPr id="8194" name="Picture 2" descr="http://amhist.ist.unomaha.edu/module_files/Election%20of%2018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57600"/>
            <a:ext cx="5100918" cy="276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toptenz.net/wp-content/uploads/2010/03/Rutheford-Hayes-Samuel-Tild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971800"/>
            <a:ext cx="2359914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905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1888: Benjamin </a:t>
            </a:r>
            <a:r>
              <a:rPr lang="en-US" dirty="0" err="1" smtClean="0"/>
              <a:t>harrison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Won electoral by 65</a:t>
            </a:r>
          </a:p>
          <a:p>
            <a:r>
              <a:rPr lang="en-US" dirty="0" smtClean="0"/>
              <a:t>Lost popular by 95,713</a:t>
            </a:r>
          </a:p>
          <a:p>
            <a:endParaRPr lang="en-US" dirty="0"/>
          </a:p>
        </p:txBody>
      </p:sp>
      <p:pic>
        <p:nvPicPr>
          <p:cNvPr id="9218" name="Picture 2" descr="http://images3.wikia.nocookie.net/__cb20090219015058/president/images/c/c5/Electoralcollege1888_lar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55" y="3933858"/>
            <a:ext cx="4558145" cy="244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upload.wikimedia.org/wikipedia/commons/thumb/7/74/1888DemocraticPoster.png/400px-1888DemocraticPos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574" y="1600200"/>
            <a:ext cx="3797826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022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2000: George W. Bush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Manual recount because of “hanging chads”</a:t>
            </a:r>
          </a:p>
          <a:p>
            <a:r>
              <a:rPr lang="en-US" dirty="0" smtClean="0"/>
              <a:t>Bush awarded Florida by Supreme Court</a:t>
            </a:r>
            <a:endParaRPr lang="en-US" dirty="0"/>
          </a:p>
        </p:txBody>
      </p:sp>
      <p:pic>
        <p:nvPicPr>
          <p:cNvPr id="10242" name="Picture 2" descr="http://mrcapwebpage.com/VCSUSHISTORY/electionof2000ma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67000"/>
            <a:ext cx="4152900" cy="223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encrypted-tbn2.gstatic.com/images?q=tbn:ANd9GcQ306Y7749bxN-2qkHKcCsjyeE8E3p1Dk-ZNrPlOBIXdmTsTGPzq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223" y="198120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data:image/jpeg;base64,/9j/4AAQSkZJRgABAQAAAQABAAD/2wCEAAkGBhISEBUUExQWFBUVFxgYEhgYGB4XFxgVFBcWFhUYGRgYGyYfGBojHh0XHy8gIycpLCwsFR4xNTwqNScrLCkBCQoKDgwOGg8PGi0kHCQpLCwsLCosLCwpLC0sLCwpLCwqKSwsLCwsKSwsLCksLCksLCwpKSwpKSwsLCwsKSksLP/AABEIAMEBBQMBIgACEQEDEQH/xAAcAAABBAMBAAAAAAAAAAAAAAAAAwQFBgECBwj/xABCEAACAQMCBAMEBwUHBAIDAAABAhEAAxIEIQUiMUEGE1EHMmGBFCNCUnGR0ZKhseHwFjNDU2KCwRUkcvGi0ggXk//EABkBAQADAQEAAAAAAAAAAAAAAAABAgMEBf/EADMRAAIBAgUBBAkDBQAAAAAAAAABAgMRBBIhMUFREyJhcQUUFUKRobHh8DJSgSNDksHR/9oADAMBAAIRAxEAPwDuNFFFAFFFFAFFFFAFFYNV/iXjSwkrbPnXB2UnEbxzOoMDr7oYyIiahuxKTexYaKpB8T6u5vbSFHWEYGDtIyQ9+xA6fOlzxDVBgZhJ5ibuJ9ByXNPH5NS5bI0XCiq//wBduoYa3kIB22P+ojaCokeh/Ab1MWdcj9D+v8/lRSTKuLQ4orE1qXqSDeitZozoDaitM6zlQG1Fah6zlQGaKwDWaAKKwTWhvL6j169jsDQClFYBrNAFFFFAFFFFAFFFFAFFFFAFFFFAFFFFAFVbxL7QdNpCU9+6NsRsAYmGY9B+APoJIIEnx/xLp9Iha85G0wqlmiYmFEgTtJ2muE+H/Dz8S1F6/cdhae+4ttADOJEE9cRuBAnmLRBG8M1pQUn3tiX8Re0h9TyvevW7RBySwq4EQAQ7swciOu8Q3fY1G6PiduD5V5Bsd2UoVAjYFLjkCIHKDO3xFdO4f7NNJajC1bIHQMsn8zJ3/GdvykdT4G0V1frNPbDfeAEzHUN73/qquF9zqVSnD9JzbRgyrMtu6ANmN/eDByxvYFR06eoq2cNe28ZEqsS31/mDY+uTSPhP4VBca9kgRi2nd7USUBYso6GQZDjpESevamem8JcRtxzG6oO6k5giSDzFJB/HfrVcrReTjUW5dNStpMQtu2ObYqgUZHurHFco9LwbcgAzFL6m9iFBxDkhQSpRWLdFlpFq5J2DEyREMDIqml4ze0ylbiugY4gPKqZJGAcBcGP2ZKA7RO5qY03igPbnmYNIxdBcJWRkIQnzE6jkBIg7PBBlpbo5XTaLTwbiLtyOCHHr3jvt+In0+G0ypD1TNXqA6J5DYMoDpiQwKdFjfp2BkgSAeVgy2Xw/xc3kbLHNGgx3HZoO675LB7oalO+5m1ZXQ4fOehrWH9DT+s1OUZ/Aj1D+hpXm9DTuiliM/gNFz9P4frSi5+lL1g1NiHLwNAT6VWfFHji3plKoBcukconlEhsSSu5kiIG/4VH+L/GbAmzppZ8irRJYlSAVXBgwaeXYEneBsTTDg3s4DgXuIC35pnK2pPlqWMw5JHmsNupIH+rY1GvBKS3ZAXfaPd1FxkW8MY5lOVrEFcZOInGTvl7vXsY0a8wRZXNX+0gLQ5LGZJJY5RscTM9YmrLxfg+gK+WLqpj2trbA7AjBQvY4kR9qDtUGfBms3Gnu27skySxtGCZJbZoM9xO7TtL5ZTpSfJ1xypbGq+MLllSFdrbgu1xS6eXi4EkqAGU/aygQwmGGU2vw37TLV1PryqsGAyUHAhsgG3J2JHUSN9pAJFH1HgzWqP7tLUtu1toZtwcQTbQLkdt9tvWJjb3hm4rNBuK8EtkxIaSSSQZI6ESsEFTuSBFlGSI7JS2O/afUrcUMhDKwlSDIIpWuEeH/ABVc0N0AypkqUJARwY3gAKCDuQNxMiQxI7HwHxFY1dsPZadhkvQqSOhnr6SJG1WUr6HNOm4EpRRRVzMKKKKAKKKKAKKKKAKwazSV65AoDgftT1b3L1w+lxonf3MUQDp95T/u9cq6LwXhy6LTWNOi5XEC5HuWPM23Uy0n03YetVPxbpcuJ20PurqElTt3W/l13ESR6knpAq+DWFNS+C5tggEeoAHUiN9z8qJHbul5Ek+ovsQoRU7wWJLR1mFgDcdCadpaun3nUfBU/wCWJn8hTH6FfuOrl1QiSAFJifxbcx6gfhWrLbN3CDefYuSQB3I2Bj5RUnO7cEgNO0iXDAdiq/8AAFK3NN1gLJgtI2Md6StranooI7AT++KcypG0EdP5UMys8Z4RkrLcAZHEMFBiDAggGe3Uek+lco0HEn09+7ZdiSrYnKZYD3TuJggGBJbZonauycUkKRMqOoMyO8SO2x39Fri/jjTlNfLLIugFWAOxVAjgExvO5BkDIHqZMS6ndSbcCyvxRQgKlkIIIOO5ZwQ4GI58hG0APysACadeDOP46y2C5ObPbuSTjzAMjJ1kFivyur0ggc/1esUbAiCrEqphSpyY4GIgQCBjtzesBLQ8YYXEeSCBkp6nO2Rckgk7yJn/AFHrtWUm0aKnGSaPTgrNUK34xv8AqPUHHqD8dv6j1rf+19/7y/siq+sQK+zq3gXqiqL/AGu1H3l/ZFY/tZf+/wD/ABH6VHrECV6NrvoXuqx41441m3gpdMxzXFUkICQAAcll23hVJbaYA3qL/tXf++Pko/Sqz4q401xgHfJirIqbAMzBAs4jJhJAA9WJPQGpVaMnZFJ4KpSWaVrD3wfbSTqbqKvlsbdgsJxZhkDkZJCWgN5jmIEnIta72rDRn5jFp8mwnKSoYLLmR6gnJgADBkzUKqrbVLIuY+WrB3IDO11jN1kXeGLCMoIAlQD9mX4XawLeTbd7hAyuXckGwIAhgCQD9lQBue+53irIykktRC7pLoOwlRANu2wJG4JGOIVum4mfx7ocQeyoDWuRxGSL5qEdmkKyhfwgdfju44rqMnwfAOELZIMmVU96AD1BPbfcUhwnWGA4U3lKhgMmW5iZ3UO5RiIOwxMDae9wtrsNJbuXkLrqIYdcXYMrY+7iSy/HdW67RtUTf1rhgboVobY44sDMBWAkdzB+0CPd6VIcf8u6hv6ZudYFwDlbE9VZTBJBG6sCRiw2PSM0Li4HNwyCCWBkkAiY6z227fKahm9NK1yB8caO1e02SgSFLgYiB5al1aI6ESPTcjfaGfhbjd2yovWmW2MYAIy5YzYFA4gwJIXEdOu7DPFdQty7gMzbki7A+yyO6jbcyFYEAg7iOoBUvWAF5VOYFy5KGSgsjG4VYEgwzA49mMg444887vYpUcbnZ+CcXXU2RcAIO4dT1DDqNiQR0IIJBBBqQrnvs91hGouWg7YeXJQxijBsVwAjZgGMAQMQOXZR0IVpF3WpxyVmFFFFWKhRRRQBRRWCaAwXimOpvUpqr0bUhpgrEgzMH8I6VpFWVypR/GOg/wC40mo7efbtMfi5xBO/cNj06qo9BU1ptRdZxdBS3aa3ysY3Kk9JIMmd/wDx6044nZXLA8wlZyG0hgQfkQDPwqkvf0wFz6VabUNbxtiTiqGVVUL5AJuVEAE7idjJVFazXJ2UneDvwXXR8fAuKHYl3Z1YHoq2o3CidzkkRMyem9R3F/Eq6J7jOAqNDIzZKHX3Tb5wIYEl9pkem5FJ8OaHzNaL2na5ashLmKec92Cr20gMyqQmTRyncKRPvRbfFPAVzs5SUDg7mRmRh5hVjiSJ6kSJms+DSMIuWn5yZ4b4s1OoANpLemtRKveOBcSYxRnDkRG5AG+01L2OLvHNetviRzLyydxEzjv8T1267VR+LcFN1CrPd0983QxuktGKyMGCMQ7GQxkzLCISFp9wLgV5HUrduMVUe+INyMmZmyXIHcKoJOy9NpLYnImtVYuHEr9x1DY47EHcmNxJkEdfTYmBVR8a8COo0jxzXBLWhkTzqCIH/lMY/EbzFXfTC8yENiomAR1A9Y3M/Dl67imV7RndYIkkgkbypMQPQyvz+dW4KU5JaHnNNXkywTsFCAbsf8sBRORyGO09VB363rg3g0aVVa9ZtX9U65XFvc9qxb5QE8tYD3CpkknlA2n7Vs0PhLT2tQpFhJBa5JloYHMRkSEk5dI9+scNLXlvl5AvO9y1O4a1fJsIyHtyFQRO3lr94zSxooJb6jdzkFKphIgoskI6Eo6jacZG09mFKLoL56Wrn7DfpV44Fy6jVKAApvZD/wDhp12HYCD86nK55YdN3udMfSk4Ry5b+Zy0cK1H+Td/YNZ/6VqP8m5+wf0rqM0U9Wj1Htep+1HMbPDXBAu/U5kJazBGd1pxQbd8W3/D1qsaHiRu6lSFH1RdmUgsxNu4wsyo9GUMygyRYjeRV+9ozwbJUFnyhFnq6q921/8ANAP92+24g9F4aY23dEDG67XLpPuu9xsyzAvgCCe6MVC9AYJvClGOxnUxM6yzT26FO1/HtWIQai1ZNwkkF7guu+Q5iyIzFSNlA5YML0IpivGeI6dw/mu4AR3BZmXymIALJeRck5hzAMOYbxXQG8N3bBKreydzLpiboNyZUm4blty53BM7x9kDER+k8GvqtRjdK+XbjzPJUWlYOGPkbCWLSWZmZsVbaS0jXKjGVn3r6EjoeNgaXUagH624Tbt7bWlflSAQTHRjuZMj7NJ8K8YaG2ERbyLdWAD0U4gAi4pHKcQOf4egkw/jHhtoapbaW7Hl4ZMqgW1gOqojkEckshJJEgbEGqxqvBF7y2LC4GXIqbWeoUKSxgg2wV275fEKTAEtPgtNRS0W50bimtV1XVWmChoW8AZBx3ttMHGYZZHwA3plqrJUh4gOqSP9O2XoDHT8QegFU/g3Fr2kjzT52lu8jXLZJSJk3AYlLgMyrAH1XrNqbi6NpTbyANsqqjYhwAIPqAQI37R+NVzcM1ppNaFY4Jqxnca4SSGLNjLS7gvaiZgmMQo3nEiIU1b1ZGUmEyuLBPuHyk8uZMStwIxYgdlRvtkCg8NukarEMCBcdpLQoF7Fs2jqIKz3hyQMkNW/ScQdQoUmCQRIWBbFtJyDc0qgVAyn7RBnmyqzha1J7wJo2OqDhpGBZyRDN5iqMT/qDAu3ebo3gQelKKpfs60ZnUXSdy+AAgiBNyZA9HC/ggPc1daskYyd2FFFFWKhRRRQAaRv9KVNNb7f18qlAblgWAM9REU04iAh5TOXp0gHcTO/al9a6Y7DcADr2/5/H+NRdxvUHE7iDExttsa6qcb6/IoxI85gvj2BIJHwmKg9Rwd31mrQq1yzea2HXlK4kA4FWEhcy5JVurEmOtWPiQtKA1tjkuIIEbEfaJjf0kd6fcKXJC0++qz3OSDEnr2I6Gq1u8lJbG9KSje5CcK4aUuqDtIxCj3UCvYYKsQAAoGwG4giAYqT8W4+WoI3yHbaDyneIHUflSeo1I+lW7atJUPcbv77YgSep5T/ACEUl4p1tgNGpcJZCFnYvgFJKqnwJPNCwSe1c7WhtF95SY74fYAxLDfEBXBIJUAQGgifnPfpUhe0asQx6joR1/n/AFEVVPDvF0z8tbvnWnVbmnu9JW5lyNsIIKsRMdY7b2ZdWUcI2+Xun+t/yomTUjZ6Dm4rRyn5fzqG1bHNR1g9uvXePjG1S+pvNEKs9ajuFIWuyQQR1n8Pw9YoZx0TYxvJhqFBGzHFh65AmJ7r7pM+h+VY8P3AyKAx8qwMXc7Yot4XUtj79whVMge68+gNv8RWWgvJGJABBjs0QfWCNx/6ZWdIi2raIqly2Vu0kIpdeaWCgDYiTP8AMLG8ZpQuMbviltNduQgLucnBJARmAhYA3OKpO+xketNtR7QNS3Ty1/BZP5kkfuNbDwFq7jFnNtCxLNLFjJMn3V/5p5Z9mh+1fH+1P1auSXayeh68PZ1OKztOXO7+xDHxnq/80/JV/wDrWn9r9X/nN+S//WrIvs1t97z/ACUD+M1i57NU7Xn+ag/8iq9nV6mixfo39q/xK7rNdd1F20LrFiltmU7CDcuC0DA26LcO2+5H49G4dbHlBVGIAxA9AABt/XaqPwLgfm3L3cKTZRjsCth3EgbjdixG+wPrNL/9bvl/otmC5yUk7KoHc/ASBtPT5jqgrLU8eso1NIaLclvEHiGzpVYIjXLgG4RWZhmYWSBC5tABJEn1jZqNYul0LeZBu3GZrsTzXGGV0gjqoPKDtsoqB4/4be0BdTUkkkm65JCeaRba2yriQwUpbESDiXjIwog7+sF+2tthMIRdXzwmbZSM7j8izzQwEwAQCCK0KUoRkvIU0it9LusAWJCC4jb527iAuJk7bnpsCGA7VNXvClq8oKnmG+TrJMTGW6ksIILKwO2+XeuWtSVuW7yJg6oxvjzhqFADKLZ81BjLc7RudvwrpnCOJI9sO46bAn0PQSTv8piD0qqNqk9FKJz+/wAGay5JBRuh+sZA0kBWY2SimDyeaBPPzoIyDYWbfMTirl5HnZuZ2kISyJksjkxyWGG4hqvPiLiSRIAHQDYCcp5TkQpUgNI9Os7VAcQtrGVuVJVDbg7EL/hOTOSASRJlRsOwqWKcnI55xLbWmOfJMRIIVmcYRybzjg4AIjHr1mS4brVvEBVF3BRsFLZKjZWxcKBmmRDdiHkg9Kd2vDdvzXval2ubqvliZuNsFtmWiJWYlYBGUiDUo4ushzc2LamFtWGZQiWWm+zMgEnHFFxxGTgCSKo0jJU+82zons8tAaFCAQWZy2U5TkV3BJxO3u7RVmqoeCb/AJWmHmtk7YliN5Zbdu2xmB1ZWb/dVjHFEPSf6+dMy6nLKnK7sh5RTdNYD2NLK01NzNprc2oooqSDDUxv3jEdv50+amN0LBnr/X8atEhjN9MwXL4nuOnrM/Kmup4hkoXFZEQYWZ+1sRAn4UtcuEjqYjp8J/D99I3rVny5lshJjafwmI+Pr/CuqKXvFRje4ZdCh8ZH+0wBEE7xHUfL40vwO/Nw4yBty9FkqoYgdIykx8aYXtS8YycYgr2jr06A9561uNUlk23tsS0k3AdtiBtkBBgBpj73w2vWi8ve+RrS1div+J2e3qQ2V0FWktbIBhmxClXBW4rYg9ipSR1pCxrn1GIu2rd0kHyy0up26hVIUEBWgBjGTgTkTUx4o1KHUESAGFpgzAEBY1LO5MQMevqKYnixaGtaW8+PuFjiAIxmDG2JJC4nrO+xrz3c9OOXKrrUkeD2BkQSVYgJhARMEAVEt4geXjvjHeO9Sdh2W7BJJAlSdid8eZdoYE7kAAyCOu9b4dp799uXTYupMkXQVWeUg+8QdunL0mBMVO6e1cztrc3uh1V4MqQyOSOglgFWek/lC5SVvsW7TbrPr0/A9P3VrYUZuenT8qWtrAqP82FJ2lzAPSR3iRMdfWrHBuM+OkjSsd+YsfwOJAPw9fnVS9lXC716/f118yMrtjTDsEFwZsogACVAnqSG9N7J411gSyAOvT+E9oI9aoNriFxVCK7qq7KodoAHTYGsalRQdj1MHgZ4mm3F2R2ia181fUfnXFmvt3Yn8ST/ABrUr8P3Vl6x4HWvQb5n8vudrFweo/Otq4ijR8P3f+qVTX3F913EejEfwNT6wug9hS4n8vuX3w3qcEvMVLMr3CYiTm5dBsB1Vl3/AKNf4XqVDnI8+oe4xI6+XaaMB3iG6dsj6048KazkcTP1IBHSWW7cSen3Tb775dq003h+zfFh7qK1v6xNwDGRV1YGJEyekdprpvdXR52RU3JPyHPH+INdU21HRZCjqVLIrco33Uv+Z6RNR2p0dm3dXybQwAXPlgF43EDbpj2+HQmo3iHg1dPqgunUsYDW2S6LToVIXmRgbbn4xvO4JEmMuWtVZIdbl4o45U1C23DAZRz2yrL8Jt9/juJglwdDslLunZZElWgQOYgbGB73Y7TEr1NVPwxfdrZAkiWXrJPMYMjr0A/3fHaLt+ILtky6MgblVIfdmACkFl/AQQIHUb7Wzw3wU20RiNuY99z2LbbzE5NHTpUXuxlVOLua3+Hv5cz1JB7nYiBuZ2gmI2mOm5itRp8tOQG/xwBI3EwvQx3YCD8fUzaPEmpW1Z6QBuuxIOxxjrMkdhv86hEsmdPph7zOXuAHYBeckjYjnxXp9o94q1rk05K1yHv2gLyoCXveTdlQwuDzb5AtAQNuUMT2CqD+M1c0he+SWlUFtRtGRt5Mzk+gLAgD7ZBMYkFTg3h4MzPZQB2k3WOzHM5EMzZeXJyEKp/cDVv4X4VtWkgjNjuxkgCJhVWdlEn1JJJJJJNVa00KyrRUtSIsdNtgOlPrRqYXhVofZH7/ANaUGhtj7IrnVFrkrLFReyGNh6kLBrZbCjsK3C1tGNjlnNSM0UUVcyCtDZX0Fb1o5oDT6Gn3R+Va/QLX3F/ZFJvdYDvTG9qn9SKo6tjWNJyH54TZPW1b/YH6Uz4rwi35LFLaqyjIYqFJxORWQOhEj50wu6p/vN+Z/Wmdy85+0x+ZqjxHmdEMK98xC8XVfL6mFRkCwTLIyXbLHeeVHJn/AMu1I2PDvnGTncYEZXLtxionc4KQSZJk9INJcausmzryxyncyFkzyxzKrXEIG5Uhuxiw8C4il0WkUlQERgUYc2wBy9RA2jrv17XTvqdErxjdbj3R6K9atQqq4XoPMuKCB1hJIB69P3064bdDZEW8XBkTJGYUzviI2PX4/ma3iw2VGUAjYzHYwZBiDtH41Ba7xG30g27JNxioET3XIMzQIA/Kce9XOWMZTT0Jl+KEgoB9Y5g9D2j5bCAO/r6Lae+ufXksrznoMu/4k+k+nrvXdLqmVsEIN1hLvGyCd4H3twAvwPXeqf409pNvShdPam5juwynJgdy/wAD6fkI6SHTX8HSdNwtdXk95T5Z2RZKzBnLlIkdAPWq/wAa0GiUEWLbM0Ezm7AhZy8tMwbpEEdVE7ZE7VUPDXtX1euLaW4LKMyFrOIa2pIiLTQScI5jjuQpXaZDzU6/ymLlj5mUW4UWbhVFNsyAfLTynOC3uhV2ADkLXDiJtSyRWpelUqRV1JpeDHL27AW4UaSgtPF0MbhRzDDyhgBvEGHDArBaTE1xHhSpbU29Pac4OWiyBLqoKQCZCnm2BJkoJAk1U9XrbxBQ3mQjzQLOmJRLVwXBgGu/4innnFzErA7BvaTSFyz2EjJiB5r+YENvZM23IDcwMdJG8VC9G4ir3m7eH5YpPGa6tt+ZZdXpbKQLqFTjLvaZgF6mfLYMCIViSNwE6CRWj+HN+W9bKhsWJBXAzjFwQcOYET0kGSKhrICqhs37tvYB1u/W2JCMXOPNClgFChVMHc+kxpuJuoGnZDprxgkLDk22TNms5NzPBUQS2ORJyCmuWrQxGGSc+8ufBdfy52UMfPanJrweo9teHtRorgu3MfJIZLjIxOIfEKxEDlBAk9v4SnhNi+nW2YOBxKsATlbOJMzJErPxpfw5xNAPotwoylQoWcwufmRakiGUqrADoCrL0wFVvi2ku8MvkKGexdk2XWTcQ9XRgTJgSQRuQT0gmvTpTjKCcdjCVV1pNT/Uyx6vhb5si4OYBMMbbKD3gBuvp3gbbEmJbRMjjzlJIIhWYMgjeVZQPgIYekRFJcL8ZWvPLuxUtiYuKUJYW0U+8BP2YmCD+IjbjfixHlUdcieme46dSFmQO/wHfatcwjCd7DriOlt8ty/cCBeZLa9F6rJJiWjYDoD69ad8PuMQLmJtqQQke8EUyx3+0ZjbvFQnCb1hCGh9VcUSAEbBDEggsDB+JnqOkUrruI3mP1pFlSRyypOIEiAJAAHqQN5ExBeItwJa/iAu35k+XbMv0xI+yJPVjiYJI5Q0QWmovR6nUXNYb8ELjipuSQUndlBIZSdiJ6hRsZONk8J8F+lDNx/2w3VTv5zxixYwM067xDQAOUQbi3AdOf8ACT5CP4VnPM13QqtKLtJXXgVbhfHblpAihSO5K7k9yYIk/p+FS1rxI/dV+U/rUj/Z+x9z95/Wj/oFn0P7RrJQq9SZVsNL3Pz4je3x0n7A/P8AlThOKk/ZH50HgVvsWHzH6Vvb4Qo+0T+VXSqcmDdDhClvWz2pwjTSSaMDuaWVYrRX5MJZeDaiiirFArBFZooDTyh6VjyF+6PyrZm2pBtSR2FQ2iyTewuLYHYflWQKj7vEGHYf186a3eKXI6gfKqOpFGioykSPEOG276G3cXJTG0kEEGQQQQVIPcGuWeOOE2uFWxdGqKqzQtplXzCSZY28FEgSCZgbDeTBvNzil7737h+leavH3G7uq4lqHdicXZED/ZS2cQoHaYmB3JqYSU9DRxnQV7nS9DxNLwTDVu4ZzOIQbQZPKocHp3/hvYH4nptOgSwC9x91VVL3GJ22BkkmQJ6Ca4x7PeN2NLq2N+3bdblpkHmIbiW3yV0uFQCxAx3AEwSNutdE8HeM9Hw/6RcOsS8HvXIt4EM1sA4vbK2wELtgMNkABiCKsos0eJUo7DLx54jv6OwLZi1f1EnHINcVJxBYgwi+8oXcklycAMTyRJYk7sSST32G7E/r8DVi1HDtfxa7qNYLZuQS11pAVBBwtiTJgAKAJPu+tdF8Nex5dNaZtQWa46XEuxCWbVs8r8zgM7EbBgI3PpNW22OaUnUepxjTa1rdwOOqsD8wZ7V1nR8XW9ZDh1JuYtduKrIV81fLfSkz/dIJUASII6bzy/jvBH0upuWHkFGIBIjJZ5WA3iRBjt07U/8ADHEGt3TZLQLkYmSMbn2COkTspPxHpWlK2fM0ZPa19DsnCOE2GQXbmREnJUHdFFy6p6qCCHhCJYYx3NPBrLCBSqK5HlDIXnOflhFTJ1ti3mAiDruMfvYiA0CJb5yAbd2C5HN9oNkDsZHN0Cnc8qt0uGjRrunvXXFrG2r5WwjyBiWZXdn3JVgZCHcHr0qjqKbbuzpqUHRSvs+epXOInSNYZrCsHBVVjFhJCqBCsGPJZciQf7xzOR2ZI5e15eWIyPlkFvq7+QVGQDYklVAkRzA06e+r3HdwkWZDkDmYwqlSTJMBQJBP2gN2JaJ38mSSGhWYnaDCMZxMDoenSurDf1VKm9kY4ikqMYz5f0LDw1zct3CLbe6BfSPLS15KeUyQJYsuJuJbxAUuCTVB4/49uWblzT+TLKcSWc4MeodVAHKRzLzdCDVr0FxDebFLLBrNm6qYvgrNkrEo0ljkbYJOwIJkY7UT2g8HfzH1IKEDy0u4mSrHzVtknJplbJBORMgz1k+HRpqFeVOW3B19vONPNB77ly0VnWrw7T6q64e1dUEgkTJLC2vluGFwEAHlljPQQDTlvEDWlwCpbIiVbTm2wgGQQgPwA2kbdRTrWcJ0YvaTSXLrG1p7M6p3uQqW0sWibaKDyBupJ3+sYCSFxrvi/wBuF+4g0+iOOIxOo3DuFkSisPq5Ecx5v/GvRy9CvbuKV9WbcY9otywxW4WVoBVYdWgwe+MbxBjorR1FR/hXxONbqmS9AkA2UJ2ZhsVPdto5Zg4mQa5rfulmLMSzMSWYmSSdySTuSfU1ixdKsCCQQQQRsQRuCD2IqHG6sUjiXGSdlboemrWu1H+Zd/ab9adW9ff/AMy5+0361M+AOPHWcN02oYy72wLh9biEo526Sykx8asNc3YP9zOl46L/ALa/P4KinE7o/wARvmZ/jTuzxS796fkP0qwm2PQVo2kQ/ZX8hUqlJe8ZPEU37hG2uI3O8H5foRTm3rW7gfKf504GiQdFisjSrWqUuphKUHsjNu9Pala0S2BW9WRk/AKKKKkgKKKKA1YbUlctTS9FQ1clOxGXrVM7tip6iKzdO5tGs48FXuWK5V7XPBcj6dZWWSBqQO69Fu/iNgx9MT2Nd9ik71tSpyAIg5SBEd5ntFIU8rumWniM8crR4lYx8+tZRWZgB1J9QNz+OwovMMmiIkx+E7U70rW1UMwDTKkfaHo3/H9bbNmEI5nudT9mvH7On4XqbD3LSXheW4s3LYkRYZRkWA6oRIOxrodrjvnWrT2rPmXryZWvNRraNctq1y0AWCk4mSCBJG49a8yai4pMWw0d5/QV6J8Jcf02s0NprblbmmtK7AZXXsm2cVzUczlsSxO0qT8rJmsbK8Tz/wAe4lqNRqHuags15mIcEQQQSMQvaDIilOA8NZnW6wIto27erDcLPQbxJ7fjArpviHgi628NZaVbdy6oe7bUgi9yqwVWXmQsNjcESGGwMlkjatva8xAqo+IZAqoLbqrAqlsMWCAY8zAbyCSajDyhVlaL1RlVhKCvJGdPxENYaGkCcGAyEiMZAk/ODt1gCKtWnvDyQVe6FFvIDzG2Btl9hlidp6jt6VW7elUW705ZkSgjlJ32OJHM2w3gQOoMVZbXhrVtpk8u7bu27lpMXYHNAUeRA98Y3CokEjlP2YN5/wBOTeX/AGv4NlJ1oRg57ba2+JWi0Nc06CMnK5TCj1KkEF5luygSZ6MtPuKaJLa4r1xXIH3w0t7wxjcAfMntEo39B9Fa8WdHZrly2pyJ1AJfLzGHTYxJJDcp35tklgBmuEhZLuSWUMFUsUF3EhbhBOIPrPaujCtQu7WX18jDFSdSyvclvDaW2uWxdKP9QCoa9ku+pa4F8sAvK4A4DYYknrVy1XDbd+xctugZLlrFgtry195grjPnyXYgnblkb1SeGre8w3yzrcuEK+JVb4tYAWVGSQdlPNyxJJnBsIDjHtuZRds6eyAJZFuvda6WEkF+YSZ6gZRFcMKsKkm4m6jkisw09rvhtdNp9JetXLhS/n5gZ8pfkcMfVt2B9TbB6k1zK3fIn0PUfwP4irl4p9oI1ulsadkcC02RlliSrghcbYI3bvPuiqZcxJMbCdh1gdhPermEnd3MFydqxjSgA7Db8f8Aml/o4kCRv3ghZ+Hdvy71ZRuQd59miOnDNOJIyV3gEgAPdcgfD+dXG1fuffb9o0z9nnB0ucL0bhomxb6DuBB/fNWQcDA+0fy/nXDKnNybPSjXpKKT+gzta2598/xp7a1j9/4VsnCY7/u/nS6aKO9XjGSMJzpvZGbd9j6UupPetEtRSgrZHM2uDNFFFSVCiiigCiiigCiiigCiiigCmvFdGb1i7aDlDctugcblS6lQwEiSJnr2p1RQHkb2heBzwvUrYN4XsrYuSFKQCzLBBY/dPeqzkP1/qd66l7fvD+oXiB1TKTYuKiW3mQGRd0P3TOTD1k+hrlVSCyeEfAup4i1wadZFpCzFuVS0ctsNuM27THQkwKivNu6e4QPMs3UJVt2R1YdRtBBrsv8A+Pfi9Aj6G4QrljcsbQXlfrFnuQFDCdyC3ZaV9uHs8v6i8ms0to3OQrqFQS3J7rherEry7b8q/KUySq+znxHbe2NPeaCvuHacZ6Bj7o3PT3ScpEkra+JaG6Ltx7EHzWNtrY2S8cS72yCxOQW2oZwVUmRyEM1cOt5BgVlWHxggg9ulXbw97QVyt29apdEJg9oaJyUe9uAfTr2MV5lXD1KVXtqXw/4dcKkZwyTLpYCXDgpFl2KHy3BQHPITaMwLSIBuxIMGCZBpwmovWLOKOVXE3VUXLccty2pYScjDokAHp2gmdLHFdJqEc52Dlhik28QoBNw/WjAPkRzspMLHQk0/PANDl0tBYUgrfYAwGViUVwo2iI6yZitJ+l3TilVg35K5msIpPusrj6e2oKtcVjz4ral8mtsmCrA3R1ZiHE+53JEy2m4fzZ3ItWgzBE2uYvlmq6nFwbjA4ooO84hiPcK1/WaaxZAS7Ys3gwIFtmfMqXADrbHmsu4Y95BO4BBi9Zxp3YjTWmUCGBYDzFB5Ua1bLE2Wx5Q43ChQAsTVZ4yvi1aKyovGhGm+rNvEj3nRtLZA84K6O6lmW1auQTa3UFbjdDIJW3iCSSSKda8L20Y2yod0XMn3lMMFdYjdeZd9twSOm9nbWG1bCMbVsDIBF52cmZnfffvzElhPUVngWnDM9+7qCr3QBgqguqhmIGZQgN+A2iB0muijBUlaJo4KW5zzxFoLSwLFlx3YlXA2nYZ9fjt2qA8lvun8q9DrpLMZeSWE9WBLdoJPXcyI+HpUNxN9IOlpF9J+122VjBB6THT510TqZnexj6uuGcVXS3B9lhO4MRt0Bk9qmfDPhPUa3V29PbEM55m64IPedt+gH8QO4ro+g8IarWb2rK2LTe697uNirBYyYQdtiNzuetdR8G+ErOgtkIDcuvHm3W95o6AdcUG8D4kneozGcoJbEj4Q8ODQaO3phce6LYIDOADuSxACjYSTAMn4mpmk1LH4VuBQyM0UUUAUUUUAUUUUAUUUUAUUUUAUUUUAUUUUAUUUjrLbNbdUbByrBGjLFiCFaDsYMGPhQEV4x0uku6O5a1jpbs3BiWZgkN1UqW+2CAR8RXkPiugFm/cth1uhHKh03VwDAYfA16A4x7ItZq75u6rXNdxn6OoJt+UZBWDi3oJYAHYHenml9kAc/wDd3BdUgB5HmX7kEFVfUsquEEDZArHoWIAAA86cLN4XU8nMXch5ZSc8p2xx3y/DevWPgDi+o1PD7VzUR53MtyFKEPbdkYMrAYuCCCBtPSq3/wDofh4uF0e/b5iyhWTlkkwCyEwJgb9BvPWr1wPg1vSae3YtThbXFZiYkneABO/pUsk5t7WvZbb1Vt9Xp1FvUIrPdA6XlRWY8oH97sIPfv2Nedm616r8a+Dddrla2mu8i0x91bcSsDkdgcm3kzkBEDE9ajOG+ye6vli7rGcIAIwBHLOJtq/JaYbENixBGxneoB534XpbhuIQhPOBEHmZSCU2EkxGw9RXqvgVlm0Vpb1oFjaXNbglhIkKxbckbDI7kiTvUroOAaezBt2URgIyCjM+svGTE9SSSSes09ayD2qGWTXJwb2k+HNPpbyC1NvNGcrBwUAwsNvBO+wECBMZA1DWNLdxnzZfy81KNkRakW7qsog7E2mAjoGIJG9d+8Q+FdPrbXlX1JG+LKcXQnurdj+49wa24V4W0umteVZsoiQAYAlond26sdzuTO5rPszsjjLRSauzgfAuKLp9WWuMt5SAouFCTbUAwwUywBJgjuOgmBV+tcSBXzbYs7nZkYR6bFsZPToep7dp3xz4B+kWV+jRbuWmLhRyi7ylcWI2J9C0jqDsZFN8LezHVXXNxxc0SNMjIZlllRFsA4gneSwIG24IIJSTsyzq05RutPANTq9RdfBVNy43uImJPbMw2wA7z02nvFi8OezR8xd1rB4YstkbpltizkAAxHuCR6lgAKtnhvwra0acpL3GA8y4+7NHQf6V9AKm4q6RyTq30WwgumApUJW1FTYybbCiiipICiiigCiiigCiiigCiiigCiiigCiiigCiiigCiiigCiiigG+t4hasrnduJbWQMnYIsnoJYgTSeo4taWwb+Qa2FyDKQQw7YmYM9Bv3FNNfw9jqbd5UW4VUoMutuTLMgJAlhCkzIwXqCYZDgVx7Li5iCRcKIpwU3bqkF3x2G5MDmj3iXaCAHOl4zdvW7flImbW7dy4WJNtBcAYLK7s5EwB0Ak9VDTc1T+FeGtXZKqL4C21VVxMB/qQjllIMvnMFpVFs2gAZeUn4NxMoi/SIkBbkNzAqHYMrHdVLvH2jhZtg5EvIF1plc4oovrYALOyM5iIRAQoZ99sm2ETMN2UkVR+EcVLk+fCsxkB9wrMqwoiFhEz7w14ASEY3U/8AonEw9y6rqr3Wi8JGRTNoFvsqogtovMDD3mgOwNAXyaaNxWyLhtebb8wRKZrnze7yzO/b1qF4LwzWrdyv3srawoWd2xQrm0CN2Y7bHkVjucV1GkZL76i5YnG4U0lu2qlvrIW7qHYbKz77kgKigGCxFAWHU6tba5OQo+P5wPU/AUmeI2hhLp9Z/d8w5gYgr6jddx94eoqD8WcNvag20S2SgJLOt3y3BZXAA/09AxgkBwVBIJVgPDmoU3hbRFCkHTS3J5emtr9CsKASVQXQbjkxvtzAyALYOJWiXHmJ9X/ecw5IEnLflgb70rYvq65KQw3ggyNjB3HoZHyqmr4ZuC3Z+ryVSgNpmWWVFuPN55gl9QUuXCsz5aiG3m08I0Hk2Qk5GWZ26ZXLjG5caOwLMxj40A9ooooAooooAooooAooooAooooAooooDFYooqSrM0UUUJMVmiihAUUUUAUUUUAUGiigCgUUUJMVmiihAVg1iigNqwKKKAzRRRQBRRRQkKKKKAKKKKAKKKKAKKKKAKKKKEH/2Q=="/>
          <p:cNvSpPr>
            <a:spLocks noChangeAspect="1" noChangeArrowheads="1"/>
          </p:cNvSpPr>
          <p:nvPr/>
        </p:nvSpPr>
        <p:spPr bwMode="auto">
          <a:xfrm>
            <a:off x="155575" y="-876300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data:image/jpeg;base64,/9j/4AAQSkZJRgABAQAAAQABAAD/2wCEAAkGBhISEBUUExQWFBUVFxgYEhgYGB4XFxgVFBcWFhUYGRgYGyYfGBojHh0XHy8gIycpLCwsFR4xNTwqNScrLCkBCQoKDgwOGg8PGi0kHCQpLCwsLCosLCwpLC0sLCwpLCwqKSwsLCwsKSwsLCksLCksLCwpKSwpKSwsLCwsKSksLP/AABEIAMEBBQMBIgACEQEDEQH/xAAcAAABBAMBAAAAAAAAAAAAAAAAAwQFBgECBwj/xABCEAACAQMCBAMEBwUHBAIDAAABAhEAAxIEIQUiMUEGE1EHMmGBFCNCUnGR0ZKhseHwFjNDU2KCwRUkcvGi0ggXk//EABkBAQADAQEAAAAAAAAAAAAAAAABAgMEBf/EADMRAAIBAgUBBAkDBQAAAAAAAAABAgMRBBIhMUFREyJhcQUUFUKRobHh8DJSgSNDksHR/9oADAMBAAIRAxEAPwDuNFFFAFFFFAFFFFAFFYNV/iXjSwkrbPnXB2UnEbxzOoMDr7oYyIiahuxKTexYaKpB8T6u5vbSFHWEYGDtIyQ9+xA6fOlzxDVBgZhJ5ibuJ9ByXNPH5NS5bI0XCiq//wBduoYa3kIB22P+ojaCokeh/Ab1MWdcj9D+v8/lRSTKuLQ4orE1qXqSDeitZozoDaitM6zlQG1Fah6zlQGaKwDWaAKKwTWhvL6j169jsDQClFYBrNAFFFFAFFFFAFFFFAFFFFAFFFFAFFFFAFVbxL7QdNpCU9+6NsRsAYmGY9B+APoJIIEnx/xLp9Iha85G0wqlmiYmFEgTtJ2muE+H/Dz8S1F6/cdhae+4ttADOJEE9cRuBAnmLRBG8M1pQUn3tiX8Re0h9TyvevW7RBySwq4EQAQ7swciOu8Q3fY1G6PiduD5V5Bsd2UoVAjYFLjkCIHKDO3xFdO4f7NNJajC1bIHQMsn8zJ3/GdvykdT4G0V1frNPbDfeAEzHUN73/qquF9zqVSnD9JzbRgyrMtu6ANmN/eDByxvYFR06eoq2cNe28ZEqsS31/mDY+uTSPhP4VBca9kgRi2nd7USUBYso6GQZDjpESevamem8JcRtxzG6oO6k5giSDzFJB/HfrVcrReTjUW5dNStpMQtu2ObYqgUZHurHFco9LwbcgAzFL6m9iFBxDkhQSpRWLdFlpFq5J2DEyREMDIqml4ze0ylbiugY4gPKqZJGAcBcGP2ZKA7RO5qY03igPbnmYNIxdBcJWRkIQnzE6jkBIg7PBBlpbo5XTaLTwbiLtyOCHHr3jvt+In0+G0ypD1TNXqA6J5DYMoDpiQwKdFjfp2BkgSAeVgy2Xw/xc3kbLHNGgx3HZoO675LB7oalO+5m1ZXQ4fOehrWH9DT+s1OUZ/Aj1D+hpXm9DTuiliM/gNFz9P4frSi5+lL1g1NiHLwNAT6VWfFHji3plKoBcukconlEhsSSu5kiIG/4VH+L/GbAmzppZ8irRJYlSAVXBgwaeXYEneBsTTDg3s4DgXuIC35pnK2pPlqWMw5JHmsNupIH+rY1GvBKS3ZAXfaPd1FxkW8MY5lOVrEFcZOInGTvl7vXsY0a8wRZXNX+0gLQ5LGZJJY5RscTM9YmrLxfg+gK+WLqpj2trbA7AjBQvY4kR9qDtUGfBms3Gnu27skySxtGCZJbZoM9xO7TtL5ZTpSfJ1xypbGq+MLllSFdrbgu1xS6eXi4EkqAGU/aygQwmGGU2vw37TLV1PryqsGAyUHAhsgG3J2JHUSN9pAJFH1HgzWqP7tLUtu1toZtwcQTbQLkdt9tvWJjb3hm4rNBuK8EtkxIaSSSQZI6ESsEFTuSBFlGSI7JS2O/afUrcUMhDKwlSDIIpWuEeH/ABVc0N0AypkqUJARwY3gAKCDuQNxMiQxI7HwHxFY1dsPZadhkvQqSOhnr6SJG1WUr6HNOm4EpRRRVzMKKKKAKKKKAKKKKAKwazSV65AoDgftT1b3L1w+lxonf3MUQDp95T/u9cq6LwXhy6LTWNOi5XEC5HuWPM23Uy0n03YetVPxbpcuJ20PurqElTt3W/l13ESR6knpAq+DWFNS+C5tggEeoAHUiN9z8qJHbul5Ek+ovsQoRU7wWJLR1mFgDcdCadpaun3nUfBU/wCWJn8hTH6FfuOrl1QiSAFJifxbcx6gfhWrLbN3CDefYuSQB3I2Bj5RUnO7cEgNO0iXDAdiq/8AAFK3NN1gLJgtI2Md6StranooI7AT++KcypG0EdP5UMys8Z4RkrLcAZHEMFBiDAggGe3Uek+lco0HEn09+7ZdiSrYnKZYD3TuJggGBJbZonauycUkKRMqOoMyO8SO2x39Fri/jjTlNfLLIugFWAOxVAjgExvO5BkDIHqZMS6ndSbcCyvxRQgKlkIIIOO5ZwQ4GI58hG0APysACadeDOP46y2C5ObPbuSTjzAMjJ1kFivyur0ggc/1esUbAiCrEqphSpyY4GIgQCBjtzesBLQ8YYXEeSCBkp6nO2Rckgk7yJn/AFHrtWUm0aKnGSaPTgrNUK34xv8AqPUHHqD8dv6j1rf+19/7y/siq+sQK+zq3gXqiqL/AGu1H3l/ZFY/tZf+/wD/ABH6VHrECV6NrvoXuqx41441m3gpdMxzXFUkICQAAcll23hVJbaYA3qL/tXf++Pko/Sqz4q401xgHfJirIqbAMzBAs4jJhJAA9WJPQGpVaMnZFJ4KpSWaVrD3wfbSTqbqKvlsbdgsJxZhkDkZJCWgN5jmIEnIta72rDRn5jFp8mwnKSoYLLmR6gnJgADBkzUKqrbVLIuY+WrB3IDO11jN1kXeGLCMoIAlQD9mX4XawLeTbd7hAyuXckGwIAhgCQD9lQBue+53irIykktRC7pLoOwlRANu2wJG4JGOIVum4mfx7ocQeyoDWuRxGSL5qEdmkKyhfwgdfju44rqMnwfAOELZIMmVU96AD1BPbfcUhwnWGA4U3lKhgMmW5iZ3UO5RiIOwxMDae9wtrsNJbuXkLrqIYdcXYMrY+7iSy/HdW67RtUTf1rhgboVobY44sDMBWAkdzB+0CPd6VIcf8u6hv6ZudYFwDlbE9VZTBJBG6sCRiw2PSM0Li4HNwyCCWBkkAiY6z227fKahm9NK1yB8caO1e02SgSFLgYiB5al1aI6ESPTcjfaGfhbjd2yovWmW2MYAIy5YzYFA4gwJIXEdOu7DPFdQty7gMzbki7A+yyO6jbcyFYEAg7iOoBUvWAF5VOYFy5KGSgsjG4VYEgwzA49mMg444887vYpUcbnZ+CcXXU2RcAIO4dT1DDqNiQR0IIJBBBqQrnvs91hGouWg7YeXJQxijBsVwAjZgGMAQMQOXZR0IVpF3WpxyVmFFFFWKhRRRQBRRWCaAwXimOpvUpqr0bUhpgrEgzMH8I6VpFWVypR/GOg/wC40mo7efbtMfi5xBO/cNj06qo9BU1ptRdZxdBS3aa3ysY3Kk9JIMmd/wDx6044nZXLA8wlZyG0hgQfkQDPwqkvf0wFz6VabUNbxtiTiqGVVUL5AJuVEAE7idjJVFazXJ2UneDvwXXR8fAuKHYl3Z1YHoq2o3CidzkkRMyem9R3F/Eq6J7jOAqNDIzZKHX3Tb5wIYEl9pkem5FJ8OaHzNaL2na5ashLmKec92Cr20gMyqQmTRyncKRPvRbfFPAVzs5SUDg7mRmRh5hVjiSJ6kSJms+DSMIuWn5yZ4b4s1OoANpLemtRKveOBcSYxRnDkRG5AG+01L2OLvHNetviRzLyydxEzjv8T1267VR+LcFN1CrPd0983QxuktGKyMGCMQ7GQxkzLCISFp9wLgV5HUrduMVUe+INyMmZmyXIHcKoJOy9NpLYnImtVYuHEr9x1DY47EHcmNxJkEdfTYmBVR8a8COo0jxzXBLWhkTzqCIH/lMY/EbzFXfTC8yENiomAR1A9Y3M/Dl67imV7RndYIkkgkbypMQPQyvz+dW4KU5JaHnNNXkywTsFCAbsf8sBRORyGO09VB363rg3g0aVVa9ZtX9U65XFvc9qxb5QE8tYD3CpkknlA2n7Vs0PhLT2tQpFhJBa5JloYHMRkSEk5dI9+scNLXlvl5AvO9y1O4a1fJsIyHtyFQRO3lr94zSxooJb6jdzkFKphIgoskI6Eo6jacZG09mFKLoL56Wrn7DfpV44Fy6jVKAApvZD/wDhp12HYCD86nK55YdN3udMfSk4Ry5b+Zy0cK1H+Td/YNZ/6VqP8m5+wf0rqM0U9Wj1Htep+1HMbPDXBAu/U5kJazBGd1pxQbd8W3/D1qsaHiRu6lSFH1RdmUgsxNu4wsyo9GUMygyRYjeRV+9ozwbJUFnyhFnq6q921/8ANAP92+24g9F4aY23dEDG67XLpPuu9xsyzAvgCCe6MVC9AYJvClGOxnUxM6yzT26FO1/HtWIQai1ZNwkkF7guu+Q5iyIzFSNlA5YML0IpivGeI6dw/mu4AR3BZmXymIALJeRck5hzAMOYbxXQG8N3bBKreydzLpiboNyZUm4blty53BM7x9kDER+k8GvqtRjdK+XbjzPJUWlYOGPkbCWLSWZmZsVbaS0jXKjGVn3r6EjoeNgaXUagH624Tbt7bWlflSAQTHRjuZMj7NJ8K8YaG2ERbyLdWAD0U4gAi4pHKcQOf4egkw/jHhtoapbaW7Hl4ZMqgW1gOqojkEckshJJEgbEGqxqvBF7y2LC4GXIqbWeoUKSxgg2wV275fEKTAEtPgtNRS0W50bimtV1XVWmChoW8AZBx3ttMHGYZZHwA3plqrJUh4gOqSP9O2XoDHT8QegFU/g3Fr2kjzT52lu8jXLZJSJk3AYlLgMyrAH1XrNqbi6NpTbyANsqqjYhwAIPqAQI37R+NVzcM1ppNaFY4Jqxnca4SSGLNjLS7gvaiZgmMQo3nEiIU1b1ZGUmEyuLBPuHyk8uZMStwIxYgdlRvtkCg8NukarEMCBcdpLQoF7Fs2jqIKz3hyQMkNW/ScQdQoUmCQRIWBbFtJyDc0qgVAyn7RBnmyqzha1J7wJo2OqDhpGBZyRDN5iqMT/qDAu3ebo3gQelKKpfs60ZnUXSdy+AAgiBNyZA9HC/ggPc1daskYyd2FFFFWKhRRRQAaRv9KVNNb7f18qlAblgWAM9REU04iAh5TOXp0gHcTO/al9a6Y7DcADr2/5/H+NRdxvUHE7iDExttsa6qcb6/IoxI85gvj2BIJHwmKg9Rwd31mrQq1yzea2HXlK4kA4FWEhcy5JVurEmOtWPiQtKA1tjkuIIEbEfaJjf0kd6fcKXJC0++qz3OSDEnr2I6Gq1u8lJbG9KSje5CcK4aUuqDtIxCj3UCvYYKsQAAoGwG4giAYqT8W4+WoI3yHbaDyneIHUflSeo1I+lW7atJUPcbv77YgSep5T/ACEUl4p1tgNGpcJZCFnYvgFJKqnwJPNCwSe1c7WhtF95SY74fYAxLDfEBXBIJUAQGgifnPfpUhe0asQx6joR1/n/AFEVVPDvF0z8tbvnWnVbmnu9JW5lyNsIIKsRMdY7b2ZdWUcI2+Xun+t/yomTUjZ6Dm4rRyn5fzqG1bHNR1g9uvXePjG1S+pvNEKs9ajuFIWuyQQR1n8Pw9YoZx0TYxvJhqFBGzHFh65AmJ7r7pM+h+VY8P3AyKAx8qwMXc7Yot4XUtj79whVMge68+gNv8RWWgvJGJABBjs0QfWCNx/6ZWdIi2raIqly2Vu0kIpdeaWCgDYiTP8AMLG8ZpQuMbviltNduQgLucnBJARmAhYA3OKpO+xketNtR7QNS3Ty1/BZP5kkfuNbDwFq7jFnNtCxLNLFjJMn3V/5p5Z9mh+1fH+1P1auSXayeh68PZ1OKztOXO7+xDHxnq/80/JV/wDrWn9r9X/nN+S//WrIvs1t97z/ACUD+M1i57NU7Xn+ag/8iq9nV6mixfo39q/xK7rNdd1F20LrFiltmU7CDcuC0DA26LcO2+5H49G4dbHlBVGIAxA9AABt/XaqPwLgfm3L3cKTZRjsCth3EgbjdixG+wPrNL/9bvl/otmC5yUk7KoHc/ASBtPT5jqgrLU8eso1NIaLclvEHiGzpVYIjXLgG4RWZhmYWSBC5tABJEn1jZqNYul0LeZBu3GZrsTzXGGV0gjqoPKDtsoqB4/4be0BdTUkkkm65JCeaRba2yriQwUpbESDiXjIwog7+sF+2tthMIRdXzwmbZSM7j8izzQwEwAQCCK0KUoRkvIU0it9LusAWJCC4jb527iAuJk7bnpsCGA7VNXvClq8oKnmG+TrJMTGW6ksIILKwO2+XeuWtSVuW7yJg6oxvjzhqFADKLZ81BjLc7RudvwrpnCOJI9sO46bAn0PQSTv8piD0qqNqk9FKJz+/wAGay5JBRuh+sZA0kBWY2SimDyeaBPPzoIyDYWbfMTirl5HnZuZ2kISyJksjkxyWGG4hqvPiLiSRIAHQDYCcp5TkQpUgNI9Os7VAcQtrGVuVJVDbg7EL/hOTOSASRJlRsOwqWKcnI55xLbWmOfJMRIIVmcYRybzjg4AIjHr1mS4brVvEBVF3BRsFLZKjZWxcKBmmRDdiHkg9Kd2vDdvzXval2ubqvliZuNsFtmWiJWYlYBGUiDUo4ushzc2LamFtWGZQiWWm+zMgEnHFFxxGTgCSKo0jJU+82zons8tAaFCAQWZy2U5TkV3BJxO3u7RVmqoeCb/AJWmHmtk7YliN5Zbdu2xmB1ZWb/dVjHFEPSf6+dMy6nLKnK7sh5RTdNYD2NLK01NzNprc2oooqSDDUxv3jEdv50+amN0LBnr/X8atEhjN9MwXL4nuOnrM/Kmup4hkoXFZEQYWZ+1sRAn4UtcuEjqYjp8J/D99I3rVny5lshJjafwmI+Pr/CuqKXvFRje4ZdCh8ZH+0wBEE7xHUfL40vwO/Nw4yBty9FkqoYgdIykx8aYXtS8YycYgr2jr06A9561uNUlk23tsS0k3AdtiBtkBBgBpj73w2vWi8ve+RrS1div+J2e3qQ2V0FWktbIBhmxClXBW4rYg9ipSR1pCxrn1GIu2rd0kHyy0up26hVIUEBWgBjGTgTkTUx4o1KHUESAGFpgzAEBY1LO5MQMevqKYnixaGtaW8+PuFjiAIxmDG2JJC4nrO+xrz3c9OOXKrrUkeD2BkQSVYgJhARMEAVEt4geXjvjHeO9Sdh2W7BJJAlSdid8eZdoYE7kAAyCOu9b4dp799uXTYupMkXQVWeUg+8QdunL0mBMVO6e1cztrc3uh1V4MqQyOSOglgFWek/lC5SVvsW7TbrPr0/A9P3VrYUZuenT8qWtrAqP82FJ2lzAPSR3iRMdfWrHBuM+OkjSsd+YsfwOJAPw9fnVS9lXC716/f118yMrtjTDsEFwZsogACVAnqSG9N7J411gSyAOvT+E9oI9aoNriFxVCK7qq7KodoAHTYGsalRQdj1MHgZ4mm3F2R2ia181fUfnXFmvt3Yn8ST/ABrUr8P3Vl6x4HWvQb5n8vudrFweo/Otq4ijR8P3f+qVTX3F913EejEfwNT6wug9hS4n8vuX3w3qcEvMVLMr3CYiTm5dBsB1Vl3/AKNf4XqVDnI8+oe4xI6+XaaMB3iG6dsj6048KazkcTP1IBHSWW7cSen3Tb775dq003h+zfFh7qK1v6xNwDGRV1YGJEyekdprpvdXR52RU3JPyHPH+INdU21HRZCjqVLIrco33Uv+Z6RNR2p0dm3dXybQwAXPlgF43EDbpj2+HQmo3iHg1dPqgunUsYDW2S6LToVIXmRgbbn4xvO4JEmMuWtVZIdbl4o45U1C23DAZRz2yrL8Jt9/juJglwdDslLunZZElWgQOYgbGB73Y7TEr1NVPwxfdrZAkiWXrJPMYMjr0A/3fHaLt+ILtky6MgblVIfdmACkFl/AQQIHUb7Wzw3wU20RiNuY99z2LbbzE5NHTpUXuxlVOLua3+Hv5cz1JB7nYiBuZ2gmI2mOm5itRp8tOQG/xwBI3EwvQx3YCD8fUzaPEmpW1Z6QBuuxIOxxjrMkdhv86hEsmdPph7zOXuAHYBeckjYjnxXp9o94q1rk05K1yHv2gLyoCXveTdlQwuDzb5AtAQNuUMT2CqD+M1c0he+SWlUFtRtGRt5Mzk+gLAgD7ZBMYkFTg3h4MzPZQB2k3WOzHM5EMzZeXJyEKp/cDVv4X4VtWkgjNjuxkgCJhVWdlEn1JJJJJJNVa00KyrRUtSIsdNtgOlPrRqYXhVofZH7/ANaUGhtj7IrnVFrkrLFReyGNh6kLBrZbCjsK3C1tGNjlnNSM0UUVcyCtDZX0Fb1o5oDT6Gn3R+Va/QLX3F/ZFJvdYDvTG9qn9SKo6tjWNJyH54TZPW1b/YH6Uz4rwi35LFLaqyjIYqFJxORWQOhEj50wu6p/vN+Z/Wmdy85+0x+ZqjxHmdEMK98xC8XVfL6mFRkCwTLIyXbLHeeVHJn/AMu1I2PDvnGTncYEZXLtxionc4KQSZJk9INJcausmzryxyncyFkzyxzKrXEIG5Uhuxiw8C4il0WkUlQERgUYc2wBy9RA2jrv17XTvqdErxjdbj3R6K9atQqq4XoPMuKCB1hJIB69P3064bdDZEW8XBkTJGYUzviI2PX4/ma3iw2VGUAjYzHYwZBiDtH41Ba7xG30g27JNxioET3XIMzQIA/Kce9XOWMZTT0Jl+KEgoB9Y5g9D2j5bCAO/r6Lae+ufXksrznoMu/4k+k+nrvXdLqmVsEIN1hLvGyCd4H3twAvwPXeqf409pNvShdPam5juwynJgdy/wAD6fkI6SHTX8HSdNwtdXk95T5Z2RZKzBnLlIkdAPWq/wAa0GiUEWLbM0Ezm7AhZy8tMwbpEEdVE7ZE7VUPDXtX1euLaW4LKMyFrOIa2pIiLTQScI5jjuQpXaZDzU6/ymLlj5mUW4UWbhVFNsyAfLTynOC3uhV2ADkLXDiJtSyRWpelUqRV1JpeDHL27AW4UaSgtPF0MbhRzDDyhgBvEGHDArBaTE1xHhSpbU29Pac4OWiyBLqoKQCZCnm2BJkoJAk1U9XrbxBQ3mQjzQLOmJRLVwXBgGu/4innnFzErA7BvaTSFyz2EjJiB5r+YENvZM23IDcwMdJG8VC9G4ir3m7eH5YpPGa6tt+ZZdXpbKQLqFTjLvaZgF6mfLYMCIViSNwE6CRWj+HN+W9bKhsWJBXAzjFwQcOYET0kGSKhrICqhs37tvYB1u/W2JCMXOPNClgFChVMHc+kxpuJuoGnZDprxgkLDk22TNms5NzPBUQS2ORJyCmuWrQxGGSc+8ufBdfy52UMfPanJrweo9teHtRorgu3MfJIZLjIxOIfEKxEDlBAk9v4SnhNi+nW2YOBxKsATlbOJMzJErPxpfw5xNAPotwoylQoWcwufmRakiGUqrADoCrL0wFVvi2ku8MvkKGexdk2XWTcQ9XRgTJgSQRuQT0gmvTpTjKCcdjCVV1pNT/Uyx6vhb5si4OYBMMbbKD3gBuvp3gbbEmJbRMjjzlJIIhWYMgjeVZQPgIYekRFJcL8ZWvPLuxUtiYuKUJYW0U+8BP2YmCD+IjbjfixHlUdcieme46dSFmQO/wHfatcwjCd7DriOlt8ty/cCBeZLa9F6rJJiWjYDoD69ad8PuMQLmJtqQQke8EUyx3+0ZjbvFQnCb1hCGh9VcUSAEbBDEggsDB+JnqOkUrruI3mP1pFlSRyypOIEiAJAAHqQN5ExBeItwJa/iAu35k+XbMv0xI+yJPVjiYJI5Q0QWmovR6nUXNYb8ELjipuSQUndlBIZSdiJ6hRsZONk8J8F+lDNx/2w3VTv5zxixYwM067xDQAOUQbi3AdOf8ACT5CP4VnPM13QqtKLtJXXgVbhfHblpAihSO5K7k9yYIk/p+FS1rxI/dV+U/rUj/Z+x9z95/Wj/oFn0P7RrJQq9SZVsNL3Pz4je3x0n7A/P8AlThOKk/ZH50HgVvsWHzH6Vvb4Qo+0T+VXSqcmDdDhClvWz2pwjTSSaMDuaWVYrRX5MJZeDaiiirFArBFZooDTyh6VjyF+6PyrZm2pBtSR2FQ2iyTewuLYHYflWQKj7vEGHYf186a3eKXI6gfKqOpFGioykSPEOG276G3cXJTG0kEEGQQQQVIPcGuWeOOE2uFWxdGqKqzQtplXzCSZY28FEgSCZgbDeTBvNzil7737h+leavH3G7uq4lqHdicXZED/ZS2cQoHaYmB3JqYSU9DRxnQV7nS9DxNLwTDVu4ZzOIQbQZPKocHp3/hvYH4nptOgSwC9x91VVL3GJ22BkkmQJ6Ca4x7PeN2NLq2N+3bdblpkHmIbiW3yV0uFQCxAx3AEwSNutdE8HeM9Hw/6RcOsS8HvXIt4EM1sA4vbK2wELtgMNkABiCKsos0eJUo7DLx54jv6OwLZi1f1EnHINcVJxBYgwi+8oXcklycAMTyRJYk7sSST32G7E/r8DVi1HDtfxa7qNYLZuQS11pAVBBwtiTJgAKAJPu+tdF8Nex5dNaZtQWa46XEuxCWbVs8r8zgM7EbBgI3PpNW22OaUnUepxjTa1rdwOOqsD8wZ7V1nR8XW9ZDh1JuYtduKrIV81fLfSkz/dIJUASII6bzy/jvBH0upuWHkFGIBIjJZ5WA3iRBjt07U/8ADHEGt3TZLQLkYmSMbn2COkTspPxHpWlK2fM0ZPa19DsnCOE2GQXbmREnJUHdFFy6p6qCCHhCJYYx3NPBrLCBSqK5HlDIXnOflhFTJ1ti3mAiDruMfvYiA0CJb5yAbd2C5HN9oNkDsZHN0Cnc8qt0uGjRrunvXXFrG2r5WwjyBiWZXdn3JVgZCHcHr0qjqKbbuzpqUHRSvs+epXOInSNYZrCsHBVVjFhJCqBCsGPJZciQf7xzOR2ZI5e15eWIyPlkFvq7+QVGQDYklVAkRzA06e+r3HdwkWZDkDmYwqlSTJMBQJBP2gN2JaJ38mSSGhWYnaDCMZxMDoenSurDf1VKm9kY4ikqMYz5f0LDw1zct3CLbe6BfSPLS15KeUyQJYsuJuJbxAUuCTVB4/49uWblzT+TLKcSWc4MeodVAHKRzLzdCDVr0FxDebFLLBrNm6qYvgrNkrEo0ljkbYJOwIJkY7UT2g8HfzH1IKEDy0u4mSrHzVtknJplbJBORMgz1k+HRpqFeVOW3B19vONPNB77ly0VnWrw7T6q64e1dUEgkTJLC2vluGFwEAHlljPQQDTlvEDWlwCpbIiVbTm2wgGQQgPwA2kbdRTrWcJ0YvaTSXLrG1p7M6p3uQqW0sWibaKDyBupJ3+sYCSFxrvi/wBuF+4g0+iOOIxOo3DuFkSisPq5Ecx5v/GvRy9CvbuKV9WbcY9otywxW4WVoBVYdWgwe+MbxBjorR1FR/hXxONbqmS9AkA2UJ2ZhsVPdto5Zg4mQa5rfulmLMSzMSWYmSSdySTuSfU1ixdKsCCQQQQRsQRuCD2IqHG6sUjiXGSdlboemrWu1H+Zd/ab9adW9ff/AMy5+0361M+AOPHWcN02oYy72wLh9biEo526Sykx8asNc3YP9zOl46L/ALa/P4KinE7o/wARvmZ/jTuzxS796fkP0qwm2PQVo2kQ/ZX8hUqlJe8ZPEU37hG2uI3O8H5foRTm3rW7gfKf504GiQdFisjSrWqUuphKUHsjNu9Pala0S2BW9WRk/AKKKKkgKKKKA1YbUlctTS9FQ1clOxGXrVM7tip6iKzdO5tGs48FXuWK5V7XPBcj6dZWWSBqQO69Fu/iNgx9MT2Nd9ik71tSpyAIg5SBEd5ntFIU8rumWniM8crR4lYx8+tZRWZgB1J9QNz+OwovMMmiIkx+E7U70rW1UMwDTKkfaHo3/H9bbNmEI5nudT9mvH7On4XqbD3LSXheW4s3LYkRYZRkWA6oRIOxrodrjvnWrT2rPmXryZWvNRraNctq1y0AWCk4mSCBJG49a8yai4pMWw0d5/QV6J8Jcf02s0NprblbmmtK7AZXXsm2cVzUczlsSxO0qT8rJmsbK8Tz/wAe4lqNRqHuags15mIcEQQQSMQvaDIilOA8NZnW6wIto27erDcLPQbxJ7fjArpviHgi628NZaVbdy6oe7bUgi9yqwVWXmQsNjcESGGwMlkjatva8xAqo+IZAqoLbqrAqlsMWCAY8zAbyCSajDyhVlaL1RlVhKCvJGdPxENYaGkCcGAyEiMZAk/ODt1gCKtWnvDyQVe6FFvIDzG2Btl9hlidp6jt6VW7elUW705ZkSgjlJ32OJHM2w3gQOoMVZbXhrVtpk8u7bu27lpMXYHNAUeRA98Y3CokEjlP2YN5/wBOTeX/AGv4NlJ1oRg57ba2+JWi0Nc06CMnK5TCj1KkEF5luygSZ6MtPuKaJLa4r1xXIH3w0t7wxjcAfMntEo39B9Fa8WdHZrly2pyJ1AJfLzGHTYxJJDcp35tklgBmuEhZLuSWUMFUsUF3EhbhBOIPrPaujCtQu7WX18jDFSdSyvclvDaW2uWxdKP9QCoa9ku+pa4F8sAvK4A4DYYknrVy1XDbd+xctugZLlrFgtry195grjPnyXYgnblkb1SeGre8w3yzrcuEK+JVb4tYAWVGSQdlPNyxJJnBsIDjHtuZRds6eyAJZFuvda6WEkF+YSZ6gZRFcMKsKkm4m6jkisw09rvhtdNp9JetXLhS/n5gZ8pfkcMfVt2B9TbB6k1zK3fIn0PUfwP4irl4p9oI1ulsadkcC02RlliSrghcbYI3bvPuiqZcxJMbCdh1gdhPermEnd3MFydqxjSgA7Db8f8Aml/o4kCRv3ghZ+Hdvy71ZRuQd59miOnDNOJIyV3gEgAPdcgfD+dXG1fuffb9o0z9nnB0ucL0bhomxb6DuBB/fNWQcDA+0fy/nXDKnNybPSjXpKKT+gzta2598/xp7a1j9/4VsnCY7/u/nS6aKO9XjGSMJzpvZGbd9j6UupPetEtRSgrZHM2uDNFFFSVCiiigCiiigCiiigCiiigCmvFdGb1i7aDlDctugcblS6lQwEiSJnr2p1RQHkb2heBzwvUrYN4XsrYuSFKQCzLBBY/dPeqzkP1/qd66l7fvD+oXiB1TKTYuKiW3mQGRd0P3TOTD1k+hrlVSCyeEfAup4i1wadZFpCzFuVS0ctsNuM27THQkwKivNu6e4QPMs3UJVt2R1YdRtBBrsv8A+Pfi9Aj6G4QrljcsbQXlfrFnuQFDCdyC3ZaV9uHs8v6i8ms0to3OQrqFQS3J7rherEry7b8q/KUySq+znxHbe2NPeaCvuHacZ6Bj7o3PT3ScpEkra+JaG6Ltx7EHzWNtrY2S8cS72yCxOQW2oZwVUmRyEM1cOt5BgVlWHxggg9ulXbw97QVyt29apdEJg9oaJyUe9uAfTr2MV5lXD1KVXtqXw/4dcKkZwyTLpYCXDgpFl2KHy3BQHPITaMwLSIBuxIMGCZBpwmovWLOKOVXE3VUXLccty2pYScjDokAHp2gmdLHFdJqEc52Dlhik28QoBNw/WjAPkRzspMLHQk0/PANDl0tBYUgrfYAwGViUVwo2iI6yZitJ+l3TilVg35K5msIpPusrj6e2oKtcVjz4ral8mtsmCrA3R1ZiHE+53JEy2m4fzZ3ItWgzBE2uYvlmq6nFwbjA4ooO84hiPcK1/WaaxZAS7Ys3gwIFtmfMqXADrbHmsu4Y95BO4BBi9Zxp3YjTWmUCGBYDzFB5Ua1bLE2Wx5Q43ChQAsTVZ4yvi1aKyovGhGm+rNvEj3nRtLZA84K6O6lmW1auQTa3UFbjdDIJW3iCSSSKda8L20Y2yod0XMn3lMMFdYjdeZd9twSOm9nbWG1bCMbVsDIBF52cmZnfffvzElhPUVngWnDM9+7qCr3QBgqguqhmIGZQgN+A2iB0muijBUlaJo4KW5zzxFoLSwLFlx3YlXA2nYZ9fjt2qA8lvun8q9DrpLMZeSWE9WBLdoJPXcyI+HpUNxN9IOlpF9J+122VjBB6THT510TqZnexj6uuGcVXS3B9lhO4MRt0Bk9qmfDPhPUa3V29PbEM55m64IPedt+gH8QO4ro+g8IarWb2rK2LTe697uNirBYyYQdtiNzuetdR8G+ErOgtkIDcuvHm3W95o6AdcUG8D4kneozGcoJbEj4Q8ODQaO3phce6LYIDOADuSxACjYSTAMn4mpmk1LH4VuBQyM0UUUAUUUUAUUUUAUUUUAUUUUAUUUUAUUUUAUUUjrLbNbdUbByrBGjLFiCFaDsYMGPhQEV4x0uku6O5a1jpbs3BiWZgkN1UqW+2CAR8RXkPiugFm/cth1uhHKh03VwDAYfA16A4x7ItZq75u6rXNdxn6OoJt+UZBWDi3oJYAHYHenml9kAc/wDd3BdUgB5HmX7kEFVfUsquEEDZArHoWIAAA86cLN4XU8nMXch5ZSc8p2xx3y/DevWPgDi+o1PD7VzUR53MtyFKEPbdkYMrAYuCCCBtPSq3/wDofh4uF0e/b5iyhWTlkkwCyEwJgb9BvPWr1wPg1vSae3YtThbXFZiYkneABO/pUsk5t7WvZbb1Vt9Xp1FvUIrPdA6XlRWY8oH97sIPfv2Nedm616r8a+Dddrla2mu8i0x91bcSsDkdgcm3kzkBEDE9ajOG+ye6vli7rGcIAIwBHLOJtq/JaYbENixBGxneoB534XpbhuIQhPOBEHmZSCU2EkxGw9RXqvgVlm0Vpb1oFjaXNbglhIkKxbckbDI7kiTvUroOAaezBt2URgIyCjM+svGTE9SSSSes09ayD2qGWTXJwb2k+HNPpbyC1NvNGcrBwUAwsNvBO+wECBMZA1DWNLdxnzZfy81KNkRakW7qsog7E2mAjoGIJG9d+8Q+FdPrbXlX1JG+LKcXQnurdj+49wa24V4W0umteVZsoiQAYAlond26sdzuTO5rPszsjjLRSauzgfAuKLp9WWuMt5SAouFCTbUAwwUywBJgjuOgmBV+tcSBXzbYs7nZkYR6bFsZPToep7dp3xz4B+kWV+jRbuWmLhRyi7ylcWI2J9C0jqDsZFN8LezHVXXNxxc0SNMjIZlllRFsA4gneSwIG24IIJSTsyzq05RutPANTq9RdfBVNy43uImJPbMw2wA7z02nvFi8OezR8xd1rB4YstkbpltizkAAxHuCR6lgAKtnhvwra0acpL3GA8y4+7NHQf6V9AKm4q6RyTq30WwgumApUJW1FTYybbCiiipICiiigCiiigCiiigCiiigCiiigCiiigCiiigCiiigCiiigG+t4hasrnduJbWQMnYIsnoJYgTSeo4taWwb+Qa2FyDKQQw7YmYM9Bv3FNNfw9jqbd5UW4VUoMutuTLMgJAlhCkzIwXqCYZDgVx7Li5iCRcKIpwU3bqkF3x2G5MDmj3iXaCAHOl4zdvW7flImbW7dy4WJNtBcAYLK7s5EwB0Ak9VDTc1T+FeGtXZKqL4C21VVxMB/qQjllIMvnMFpVFs2gAZeUn4NxMoi/SIkBbkNzAqHYMrHdVLvH2jhZtg5EvIF1plc4oovrYALOyM5iIRAQoZ99sm2ETMN2UkVR+EcVLk+fCsxkB9wrMqwoiFhEz7w14ASEY3U/8AonEw9y6rqr3Wi8JGRTNoFvsqogtovMDD3mgOwNAXyaaNxWyLhtebb8wRKZrnze7yzO/b1qF4LwzWrdyv3srawoWd2xQrm0CN2Y7bHkVjucV1GkZL76i5YnG4U0lu2qlvrIW7qHYbKz77kgKigGCxFAWHU6tba5OQo+P5wPU/AUmeI2hhLp9Z/d8w5gYgr6jddx94eoqD8WcNvag20S2SgJLOt3y3BZXAA/09AxgkBwVBIJVgPDmoU3hbRFCkHTS3J5emtr9CsKASVQXQbjkxvtzAyALYOJWiXHmJ9X/ecw5IEnLflgb70rYvq65KQw3ggyNjB3HoZHyqmr4ZuC3Z+ryVSgNpmWWVFuPN55gl9QUuXCsz5aiG3m08I0Hk2Qk5GWZ26ZXLjG5caOwLMxj40A9ooooAooooAooooAooooAooooAooooDFYooqSrM0UUUJMVmiihAUUUUAUUUUAUGiigCgUUUJMVmiihAVg1iigNqwKKKAzRRRQBRRRQkKKKKAKKKKAKKKKAKKKKAKKKKEH/2Q=="/>
          <p:cNvSpPr>
            <a:spLocks noChangeAspect="1" noChangeArrowheads="1"/>
          </p:cNvSpPr>
          <p:nvPr/>
        </p:nvSpPr>
        <p:spPr bwMode="auto">
          <a:xfrm>
            <a:off x="307975" y="-723900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0" descr="data:image/jpeg;base64,/9j/4AAQSkZJRgABAQAAAQABAAD/2wCEAAkGBhISEBUUExQWFBUVFxgYEhgYGB4XFxgVFBcWFhUYGRgYGyYfGBojHh0XHy8gIycpLCwsFR4xNTwqNScrLCkBCQoKDgwOGg8PGi0kHCQpLCwsLCosLCwpLC0sLCwpLCwqKSwsLCwsKSwsLCksLCksLCwpKSwpKSwsLCwsKSksLP/AABEIAMEBBQMBIgACEQEDEQH/xAAcAAABBAMBAAAAAAAAAAAAAAAAAwQFBgECBwj/xABCEAACAQMCBAMEBwUHBAIDAAABAhEAAxIEIQUiMUEGE1EHMmGBFCNCUnGR0ZKhseHwFjNDU2KCwRUkcvGi0ggXk//EABkBAQADAQEAAAAAAAAAAAAAAAABAgMEBf/EADMRAAIBAgUBBAkDBQAAAAAAAAABAgMRBBIhMUFREyJhcQUUFUKRobHh8DJSgSNDksHR/9oADAMBAAIRAxEAPwDuNFFFAFFFFAFFFFAFFYNV/iXjSwkrbPnXB2UnEbxzOoMDr7oYyIiahuxKTexYaKpB8T6u5vbSFHWEYGDtIyQ9+xA6fOlzxDVBgZhJ5ibuJ9ByXNPH5NS5bI0XCiq//wBduoYa3kIB22P+ojaCokeh/Ab1MWdcj9D+v8/lRSTKuLQ4orE1qXqSDeitZozoDaitM6zlQG1Fah6zlQGaKwDWaAKKwTWhvL6j169jsDQClFYBrNAFFFFAFFFFAFFFFAFFFFAFFFFAFFFFAFVbxL7QdNpCU9+6NsRsAYmGY9B+APoJIIEnx/xLp9Iha85G0wqlmiYmFEgTtJ2muE+H/Dz8S1F6/cdhae+4ttADOJEE9cRuBAnmLRBG8M1pQUn3tiX8Re0h9TyvevW7RBySwq4EQAQ7swciOu8Q3fY1G6PiduD5V5Bsd2UoVAjYFLjkCIHKDO3xFdO4f7NNJajC1bIHQMsn8zJ3/GdvykdT4G0V1frNPbDfeAEzHUN73/qquF9zqVSnD9JzbRgyrMtu6ANmN/eDByxvYFR06eoq2cNe28ZEqsS31/mDY+uTSPhP4VBca9kgRi2nd7USUBYso6GQZDjpESevamem8JcRtxzG6oO6k5giSDzFJB/HfrVcrReTjUW5dNStpMQtu2ObYqgUZHurHFco9LwbcgAzFL6m9iFBxDkhQSpRWLdFlpFq5J2DEyREMDIqml4ze0ylbiugY4gPKqZJGAcBcGP2ZKA7RO5qY03igPbnmYNIxdBcJWRkIQnzE6jkBIg7PBBlpbo5XTaLTwbiLtyOCHHr3jvt+In0+G0ypD1TNXqA6J5DYMoDpiQwKdFjfp2BkgSAeVgy2Xw/xc3kbLHNGgx3HZoO675LB7oalO+5m1ZXQ4fOehrWH9DT+s1OUZ/Aj1D+hpXm9DTuiliM/gNFz9P4frSi5+lL1g1NiHLwNAT6VWfFHji3plKoBcukconlEhsSSu5kiIG/4VH+L/GbAmzppZ8irRJYlSAVXBgwaeXYEneBsTTDg3s4DgXuIC35pnK2pPlqWMw5JHmsNupIH+rY1GvBKS3ZAXfaPd1FxkW8MY5lOVrEFcZOInGTvl7vXsY0a8wRZXNX+0gLQ5LGZJJY5RscTM9YmrLxfg+gK+WLqpj2trbA7AjBQvY4kR9qDtUGfBms3Gnu27skySxtGCZJbZoM9xO7TtL5ZTpSfJ1xypbGq+MLllSFdrbgu1xS6eXi4EkqAGU/aygQwmGGU2vw37TLV1PryqsGAyUHAhsgG3J2JHUSN9pAJFH1HgzWqP7tLUtu1toZtwcQTbQLkdt9tvWJjb3hm4rNBuK8EtkxIaSSSQZI6ESsEFTuSBFlGSI7JS2O/afUrcUMhDKwlSDIIpWuEeH/ABVc0N0AypkqUJARwY3gAKCDuQNxMiQxI7HwHxFY1dsPZadhkvQqSOhnr6SJG1WUr6HNOm4EpRRRVzMKKKKAKKKKAKKKKAKwazSV65AoDgftT1b3L1w+lxonf3MUQDp95T/u9cq6LwXhy6LTWNOi5XEC5HuWPM23Uy0n03YetVPxbpcuJ20PurqElTt3W/l13ESR6knpAq+DWFNS+C5tggEeoAHUiN9z8qJHbul5Ek+ovsQoRU7wWJLR1mFgDcdCadpaun3nUfBU/wCWJn8hTH6FfuOrl1QiSAFJifxbcx6gfhWrLbN3CDefYuSQB3I2Bj5RUnO7cEgNO0iXDAdiq/8AAFK3NN1gLJgtI2Md6StranooI7AT++KcypG0EdP5UMys8Z4RkrLcAZHEMFBiDAggGe3Uek+lco0HEn09+7ZdiSrYnKZYD3TuJggGBJbZonauycUkKRMqOoMyO8SO2x39Fri/jjTlNfLLIugFWAOxVAjgExvO5BkDIHqZMS6ndSbcCyvxRQgKlkIIIOO5ZwQ4GI58hG0APysACadeDOP46y2C5ObPbuSTjzAMjJ1kFivyur0ggc/1esUbAiCrEqphSpyY4GIgQCBjtzesBLQ8YYXEeSCBkp6nO2Rckgk7yJn/AFHrtWUm0aKnGSaPTgrNUK34xv8AqPUHHqD8dv6j1rf+19/7y/siq+sQK+zq3gXqiqL/AGu1H3l/ZFY/tZf+/wD/ABH6VHrECV6NrvoXuqx41441m3gpdMxzXFUkICQAAcll23hVJbaYA3qL/tXf++Pko/Sqz4q401xgHfJirIqbAMzBAs4jJhJAA9WJPQGpVaMnZFJ4KpSWaVrD3wfbSTqbqKvlsbdgsJxZhkDkZJCWgN5jmIEnIta72rDRn5jFp8mwnKSoYLLmR6gnJgADBkzUKqrbVLIuY+WrB3IDO11jN1kXeGLCMoIAlQD9mX4XawLeTbd7hAyuXckGwIAhgCQD9lQBue+53irIykktRC7pLoOwlRANu2wJG4JGOIVum4mfx7ocQeyoDWuRxGSL5qEdmkKyhfwgdfju44rqMnwfAOELZIMmVU96AD1BPbfcUhwnWGA4U3lKhgMmW5iZ3UO5RiIOwxMDae9wtrsNJbuXkLrqIYdcXYMrY+7iSy/HdW67RtUTf1rhgboVobY44sDMBWAkdzB+0CPd6VIcf8u6hv6ZudYFwDlbE9VZTBJBG6sCRiw2PSM0Li4HNwyCCWBkkAiY6z227fKahm9NK1yB8caO1e02SgSFLgYiB5al1aI6ESPTcjfaGfhbjd2yovWmW2MYAIy5YzYFA4gwJIXEdOu7DPFdQty7gMzbki7A+yyO6jbcyFYEAg7iOoBUvWAF5VOYFy5KGSgsjG4VYEgwzA49mMg444887vYpUcbnZ+CcXXU2RcAIO4dT1DDqNiQR0IIJBBBqQrnvs91hGouWg7YeXJQxijBsVwAjZgGMAQMQOXZR0IVpF3WpxyVmFFFFWKhRRRQBRRWCaAwXimOpvUpqr0bUhpgrEgzMH8I6VpFWVypR/GOg/wC40mo7efbtMfi5xBO/cNj06qo9BU1ptRdZxdBS3aa3ysY3Kk9JIMmd/wDx6044nZXLA8wlZyG0hgQfkQDPwqkvf0wFz6VabUNbxtiTiqGVVUL5AJuVEAE7idjJVFazXJ2UneDvwXXR8fAuKHYl3Z1YHoq2o3CidzkkRMyem9R3F/Eq6J7jOAqNDIzZKHX3Tb5wIYEl9pkem5FJ8OaHzNaL2na5ashLmKec92Cr20gMyqQmTRyncKRPvRbfFPAVzs5SUDg7mRmRh5hVjiSJ6kSJms+DSMIuWn5yZ4b4s1OoANpLemtRKveOBcSYxRnDkRG5AG+01L2OLvHNetviRzLyydxEzjv8T1267VR+LcFN1CrPd0983QxuktGKyMGCMQ7GQxkzLCISFp9wLgV5HUrduMVUe+INyMmZmyXIHcKoJOy9NpLYnImtVYuHEr9x1DY47EHcmNxJkEdfTYmBVR8a8COo0jxzXBLWhkTzqCIH/lMY/EbzFXfTC8yENiomAR1A9Y3M/Dl67imV7RndYIkkgkbypMQPQyvz+dW4KU5JaHnNNXkywTsFCAbsf8sBRORyGO09VB363rg3g0aVVa9ZtX9U65XFvc9qxb5QE8tYD3CpkknlA2n7Vs0PhLT2tQpFhJBa5JloYHMRkSEk5dI9+scNLXlvl5AvO9y1O4a1fJsIyHtyFQRO3lr94zSxooJb6jdzkFKphIgoskI6Eo6jacZG09mFKLoL56Wrn7DfpV44Fy6jVKAApvZD/wDhp12HYCD86nK55YdN3udMfSk4Ry5b+Zy0cK1H+Td/YNZ/6VqP8m5+wf0rqM0U9Wj1Htep+1HMbPDXBAu/U5kJazBGd1pxQbd8W3/D1qsaHiRu6lSFH1RdmUgsxNu4wsyo9GUMygyRYjeRV+9ozwbJUFnyhFnq6q921/8ANAP92+24g9F4aY23dEDG67XLpPuu9xsyzAvgCCe6MVC9AYJvClGOxnUxM6yzT26FO1/HtWIQai1ZNwkkF7guu+Q5iyIzFSNlA5YML0IpivGeI6dw/mu4AR3BZmXymIALJeRck5hzAMOYbxXQG8N3bBKreydzLpiboNyZUm4blty53BM7x9kDER+k8GvqtRjdK+XbjzPJUWlYOGPkbCWLSWZmZsVbaS0jXKjGVn3r6EjoeNgaXUagH624Tbt7bWlflSAQTHRjuZMj7NJ8K8YaG2ERbyLdWAD0U4gAi4pHKcQOf4egkw/jHhtoapbaW7Hl4ZMqgW1gOqojkEckshJJEgbEGqxqvBF7y2LC4GXIqbWeoUKSxgg2wV275fEKTAEtPgtNRS0W50bimtV1XVWmChoW8AZBx3ttMHGYZZHwA3plqrJUh4gOqSP9O2XoDHT8QegFU/g3Fr2kjzT52lu8jXLZJSJk3AYlLgMyrAH1XrNqbi6NpTbyANsqqjYhwAIPqAQI37R+NVzcM1ppNaFY4Jqxnca4SSGLNjLS7gvaiZgmMQo3nEiIU1b1ZGUmEyuLBPuHyk8uZMStwIxYgdlRvtkCg8NukarEMCBcdpLQoF7Fs2jqIKz3hyQMkNW/ScQdQoUmCQRIWBbFtJyDc0qgVAyn7RBnmyqzha1J7wJo2OqDhpGBZyRDN5iqMT/qDAu3ebo3gQelKKpfs60ZnUXSdy+AAgiBNyZA9HC/ggPc1daskYyd2FFFFWKhRRRQAaRv9KVNNb7f18qlAblgWAM9REU04iAh5TOXp0gHcTO/al9a6Y7DcADr2/5/H+NRdxvUHE7iDExttsa6qcb6/IoxI85gvj2BIJHwmKg9Rwd31mrQq1yzea2HXlK4kA4FWEhcy5JVurEmOtWPiQtKA1tjkuIIEbEfaJjf0kd6fcKXJC0++qz3OSDEnr2I6Gq1u8lJbG9KSje5CcK4aUuqDtIxCj3UCvYYKsQAAoGwG4giAYqT8W4+WoI3yHbaDyneIHUflSeo1I+lW7atJUPcbv77YgSep5T/ACEUl4p1tgNGpcJZCFnYvgFJKqnwJPNCwSe1c7WhtF95SY74fYAxLDfEBXBIJUAQGgifnPfpUhe0asQx6joR1/n/AFEVVPDvF0z8tbvnWnVbmnu9JW5lyNsIIKsRMdY7b2ZdWUcI2+Xun+t/yomTUjZ6Dm4rRyn5fzqG1bHNR1g9uvXePjG1S+pvNEKs9ajuFIWuyQQR1n8Pw9YoZx0TYxvJhqFBGzHFh65AmJ7r7pM+h+VY8P3AyKAx8qwMXc7Yot4XUtj79whVMge68+gNv8RWWgvJGJABBjs0QfWCNx/6ZWdIi2raIqly2Vu0kIpdeaWCgDYiTP8AMLG8ZpQuMbviltNduQgLucnBJARmAhYA3OKpO+xketNtR7QNS3Ty1/BZP5kkfuNbDwFq7jFnNtCxLNLFjJMn3V/5p5Z9mh+1fH+1P1auSXayeh68PZ1OKztOXO7+xDHxnq/80/JV/wDrWn9r9X/nN+S//WrIvs1t97z/ACUD+M1i57NU7Xn+ag/8iq9nV6mixfo39q/xK7rNdd1F20LrFiltmU7CDcuC0DA26LcO2+5H49G4dbHlBVGIAxA9AABt/XaqPwLgfm3L3cKTZRjsCth3EgbjdixG+wPrNL/9bvl/otmC5yUk7KoHc/ASBtPT5jqgrLU8eso1NIaLclvEHiGzpVYIjXLgG4RWZhmYWSBC5tABJEn1jZqNYul0LeZBu3GZrsTzXGGV0gjqoPKDtsoqB4/4be0BdTUkkkm65JCeaRba2yriQwUpbESDiXjIwog7+sF+2tthMIRdXzwmbZSM7j8izzQwEwAQCCK0KUoRkvIU0it9LusAWJCC4jb527iAuJk7bnpsCGA7VNXvClq8oKnmG+TrJMTGW6ksIILKwO2+XeuWtSVuW7yJg6oxvjzhqFADKLZ81BjLc7RudvwrpnCOJI9sO46bAn0PQSTv8piD0qqNqk9FKJz+/wAGay5JBRuh+sZA0kBWY2SimDyeaBPPzoIyDYWbfMTirl5HnZuZ2kISyJksjkxyWGG4hqvPiLiSRIAHQDYCcp5TkQpUgNI9Os7VAcQtrGVuVJVDbg7EL/hOTOSASRJlRsOwqWKcnI55xLbWmOfJMRIIVmcYRybzjg4AIjHr1mS4brVvEBVF3BRsFLZKjZWxcKBmmRDdiHkg9Kd2vDdvzXval2ubqvliZuNsFtmWiJWYlYBGUiDUo4ushzc2LamFtWGZQiWWm+zMgEnHFFxxGTgCSKo0jJU+82zons8tAaFCAQWZy2U5TkV3BJxO3u7RVmqoeCb/AJWmHmtk7YliN5Zbdu2xmB1ZWb/dVjHFEPSf6+dMy6nLKnK7sh5RTdNYD2NLK01NzNprc2oooqSDDUxv3jEdv50+amN0LBnr/X8atEhjN9MwXL4nuOnrM/Kmup4hkoXFZEQYWZ+1sRAn4UtcuEjqYjp8J/D99I3rVny5lshJjafwmI+Pr/CuqKXvFRje4ZdCh8ZH+0wBEE7xHUfL40vwO/Nw4yBty9FkqoYgdIykx8aYXtS8YycYgr2jr06A9561uNUlk23tsS0k3AdtiBtkBBgBpj73w2vWi8ve+RrS1div+J2e3qQ2V0FWktbIBhmxClXBW4rYg9ipSR1pCxrn1GIu2rd0kHyy0up26hVIUEBWgBjGTgTkTUx4o1KHUESAGFpgzAEBY1LO5MQMevqKYnixaGtaW8+PuFjiAIxmDG2JJC4nrO+xrz3c9OOXKrrUkeD2BkQSVYgJhARMEAVEt4geXjvjHeO9Sdh2W7BJJAlSdid8eZdoYE7kAAyCOu9b4dp799uXTYupMkXQVWeUg+8QdunL0mBMVO6e1cztrc3uh1V4MqQyOSOglgFWek/lC5SVvsW7TbrPr0/A9P3VrYUZuenT8qWtrAqP82FJ2lzAPSR3iRMdfWrHBuM+OkjSsd+YsfwOJAPw9fnVS9lXC716/f118yMrtjTDsEFwZsogACVAnqSG9N7J411gSyAOvT+E9oI9aoNriFxVCK7qq7KodoAHTYGsalRQdj1MHgZ4mm3F2R2ia181fUfnXFmvt3Yn8ST/ABrUr8P3Vl6x4HWvQb5n8vudrFweo/Otq4ijR8P3f+qVTX3F913EejEfwNT6wug9hS4n8vuX3w3qcEvMVLMr3CYiTm5dBsB1Vl3/AKNf4XqVDnI8+oe4xI6+XaaMB3iG6dsj6048KazkcTP1IBHSWW7cSen3Tb775dq003h+zfFh7qK1v6xNwDGRV1YGJEyekdprpvdXR52RU3JPyHPH+INdU21HRZCjqVLIrco33Uv+Z6RNR2p0dm3dXybQwAXPlgF43EDbpj2+HQmo3iHg1dPqgunUsYDW2S6LToVIXmRgbbn4xvO4JEmMuWtVZIdbl4o45U1C23DAZRz2yrL8Jt9/juJglwdDslLunZZElWgQOYgbGB73Y7TEr1NVPwxfdrZAkiWXrJPMYMjr0A/3fHaLt+ILtky6MgblVIfdmACkFl/AQQIHUb7Wzw3wU20RiNuY99z2LbbzE5NHTpUXuxlVOLua3+Hv5cz1JB7nYiBuZ2gmI2mOm5itRp8tOQG/xwBI3EwvQx3YCD8fUzaPEmpW1Z6QBuuxIOxxjrMkdhv86hEsmdPph7zOXuAHYBeckjYjnxXp9o94q1rk05K1yHv2gLyoCXveTdlQwuDzb5AtAQNuUMT2CqD+M1c0he+SWlUFtRtGRt5Mzk+gLAgD7ZBMYkFTg3h4MzPZQB2k3WOzHM5EMzZeXJyEKp/cDVv4X4VtWkgjNjuxkgCJhVWdlEn1JJJJJJNVa00KyrRUtSIsdNtgOlPrRqYXhVofZH7/ANaUGhtj7IrnVFrkrLFReyGNh6kLBrZbCjsK3C1tGNjlnNSM0UUVcyCtDZX0Fb1o5oDT6Gn3R+Va/QLX3F/ZFJvdYDvTG9qn9SKo6tjWNJyH54TZPW1b/YH6Uz4rwi35LFLaqyjIYqFJxORWQOhEj50wu6p/vN+Z/Wmdy85+0x+ZqjxHmdEMK98xC8XVfL6mFRkCwTLIyXbLHeeVHJn/AMu1I2PDvnGTncYEZXLtxionc4KQSZJk9INJcausmzryxyncyFkzyxzKrXEIG5Uhuxiw8C4il0WkUlQERgUYc2wBy9RA2jrv17XTvqdErxjdbj3R6K9atQqq4XoPMuKCB1hJIB69P3064bdDZEW8XBkTJGYUzviI2PX4/ma3iw2VGUAjYzHYwZBiDtH41Ba7xG30g27JNxioET3XIMzQIA/Kce9XOWMZTT0Jl+KEgoB9Y5g9D2j5bCAO/r6Lae+ufXksrznoMu/4k+k+nrvXdLqmVsEIN1hLvGyCd4H3twAvwPXeqf409pNvShdPam5juwynJgdy/wAD6fkI6SHTX8HSdNwtdXk95T5Z2RZKzBnLlIkdAPWq/wAa0GiUEWLbM0Ezm7AhZy8tMwbpEEdVE7ZE7VUPDXtX1euLaW4LKMyFrOIa2pIiLTQScI5jjuQpXaZDzU6/ymLlj5mUW4UWbhVFNsyAfLTynOC3uhV2ADkLXDiJtSyRWpelUqRV1JpeDHL27AW4UaSgtPF0MbhRzDDyhgBvEGHDArBaTE1xHhSpbU29Pac4OWiyBLqoKQCZCnm2BJkoJAk1U9XrbxBQ3mQjzQLOmJRLVwXBgGu/4innnFzErA7BvaTSFyz2EjJiB5r+YENvZM23IDcwMdJG8VC9G4ir3m7eH5YpPGa6tt+ZZdXpbKQLqFTjLvaZgF6mfLYMCIViSNwE6CRWj+HN+W9bKhsWJBXAzjFwQcOYET0kGSKhrICqhs37tvYB1u/W2JCMXOPNClgFChVMHc+kxpuJuoGnZDprxgkLDk22TNms5NzPBUQS2ORJyCmuWrQxGGSc+8ufBdfy52UMfPanJrweo9teHtRorgu3MfJIZLjIxOIfEKxEDlBAk9v4SnhNi+nW2YOBxKsATlbOJMzJErPxpfw5xNAPotwoylQoWcwufmRakiGUqrADoCrL0wFVvi2ku8MvkKGexdk2XWTcQ9XRgTJgSQRuQT0gmvTpTjKCcdjCVV1pNT/Uyx6vhb5si4OYBMMbbKD3gBuvp3gbbEmJbRMjjzlJIIhWYMgjeVZQPgIYekRFJcL8ZWvPLuxUtiYuKUJYW0U+8BP2YmCD+IjbjfixHlUdcieme46dSFmQO/wHfatcwjCd7DriOlt8ty/cCBeZLa9F6rJJiWjYDoD69ad8PuMQLmJtqQQke8EUyx3+0ZjbvFQnCb1hCGh9VcUSAEbBDEggsDB+JnqOkUrruI3mP1pFlSRyypOIEiAJAAHqQN5ExBeItwJa/iAu35k+XbMv0xI+yJPVjiYJI5Q0QWmovR6nUXNYb8ELjipuSQUndlBIZSdiJ6hRsZONk8J8F+lDNx/2w3VTv5zxixYwM067xDQAOUQbi3AdOf8ACT5CP4VnPM13QqtKLtJXXgVbhfHblpAihSO5K7k9yYIk/p+FS1rxI/dV+U/rUj/Z+x9z95/Wj/oFn0P7RrJQq9SZVsNL3Pz4je3x0n7A/P8AlThOKk/ZH50HgVvsWHzH6Vvb4Qo+0T+VXSqcmDdDhClvWz2pwjTSSaMDuaWVYrRX5MJZeDaiiirFArBFZooDTyh6VjyF+6PyrZm2pBtSR2FQ2iyTewuLYHYflWQKj7vEGHYf186a3eKXI6gfKqOpFGioykSPEOG276G3cXJTG0kEEGQQQQVIPcGuWeOOE2uFWxdGqKqzQtplXzCSZY28FEgSCZgbDeTBvNzil7737h+leavH3G7uq4lqHdicXZED/ZS2cQoHaYmB3JqYSU9DRxnQV7nS9DxNLwTDVu4ZzOIQbQZPKocHp3/hvYH4nptOgSwC9x91VVL3GJ22BkkmQJ6Ca4x7PeN2NLq2N+3bdblpkHmIbiW3yV0uFQCxAx3AEwSNutdE8HeM9Hw/6RcOsS8HvXIt4EM1sA4vbK2wELtgMNkABiCKsos0eJUo7DLx54jv6OwLZi1f1EnHINcVJxBYgwi+8oXcklycAMTyRJYk7sSST32G7E/r8DVi1HDtfxa7qNYLZuQS11pAVBBwtiTJgAKAJPu+tdF8Nex5dNaZtQWa46XEuxCWbVs8r8zgM7EbBgI3PpNW22OaUnUepxjTa1rdwOOqsD8wZ7V1nR8XW9ZDh1JuYtduKrIV81fLfSkz/dIJUASII6bzy/jvBH0upuWHkFGIBIjJZ5WA3iRBjt07U/8ADHEGt3TZLQLkYmSMbn2COkTspPxHpWlK2fM0ZPa19DsnCOE2GQXbmREnJUHdFFy6p6qCCHhCJYYx3NPBrLCBSqK5HlDIXnOflhFTJ1ti3mAiDruMfvYiA0CJb5yAbd2C5HN9oNkDsZHN0Cnc8qt0uGjRrunvXXFrG2r5WwjyBiWZXdn3JVgZCHcHr0qjqKbbuzpqUHRSvs+epXOInSNYZrCsHBVVjFhJCqBCsGPJZciQf7xzOR2ZI5e15eWIyPlkFvq7+QVGQDYklVAkRzA06e+r3HdwkWZDkDmYwqlSTJMBQJBP2gN2JaJ38mSSGhWYnaDCMZxMDoenSurDf1VKm9kY4ikqMYz5f0LDw1zct3CLbe6BfSPLS15KeUyQJYsuJuJbxAUuCTVB4/49uWblzT+TLKcSWc4MeodVAHKRzLzdCDVr0FxDebFLLBrNm6qYvgrNkrEo0ljkbYJOwIJkY7UT2g8HfzH1IKEDy0u4mSrHzVtknJplbJBORMgz1k+HRpqFeVOW3B19vONPNB77ly0VnWrw7T6q64e1dUEgkTJLC2vluGFwEAHlljPQQDTlvEDWlwCpbIiVbTm2wgGQQgPwA2kbdRTrWcJ0YvaTSXLrG1p7M6p3uQqW0sWibaKDyBupJ3+sYCSFxrvi/wBuF+4g0+iOOIxOo3DuFkSisPq5Ecx5v/GvRy9CvbuKV9WbcY9otywxW4WVoBVYdWgwe+MbxBjorR1FR/hXxONbqmS9AkA2UJ2ZhsVPdto5Zg4mQa5rfulmLMSzMSWYmSSdySTuSfU1ixdKsCCQQQQRsQRuCD2IqHG6sUjiXGSdlboemrWu1H+Zd/ab9adW9ff/AMy5+0361M+AOPHWcN02oYy72wLh9biEo526Sykx8asNc3YP9zOl46L/ALa/P4KinE7o/wARvmZ/jTuzxS796fkP0qwm2PQVo2kQ/ZX8hUqlJe8ZPEU37hG2uI3O8H5foRTm3rW7gfKf504GiQdFisjSrWqUuphKUHsjNu9Pala0S2BW9WRk/AKKKKkgKKKKA1YbUlctTS9FQ1clOxGXrVM7tip6iKzdO5tGs48FXuWK5V7XPBcj6dZWWSBqQO69Fu/iNgx9MT2Nd9ik71tSpyAIg5SBEd5ntFIU8rumWniM8crR4lYx8+tZRWZgB1J9QNz+OwovMMmiIkx+E7U70rW1UMwDTKkfaHo3/H9bbNmEI5nudT9mvH7On4XqbD3LSXheW4s3LYkRYZRkWA6oRIOxrodrjvnWrT2rPmXryZWvNRraNctq1y0AWCk4mSCBJG49a8yai4pMWw0d5/QV6J8Jcf02s0NprblbmmtK7AZXXsm2cVzUczlsSxO0qT8rJmsbK8Tz/wAe4lqNRqHuags15mIcEQQQSMQvaDIilOA8NZnW6wIto27erDcLPQbxJ7fjArpviHgi628NZaVbdy6oe7bUgi9yqwVWXmQsNjcESGGwMlkjatva8xAqo+IZAqoLbqrAqlsMWCAY8zAbyCSajDyhVlaL1RlVhKCvJGdPxENYaGkCcGAyEiMZAk/ODt1gCKtWnvDyQVe6FFvIDzG2Btl9hlidp6jt6VW7elUW705ZkSgjlJ32OJHM2w3gQOoMVZbXhrVtpk8u7bu27lpMXYHNAUeRA98Y3CokEjlP2YN5/wBOTeX/AGv4NlJ1oRg57ba2+JWi0Nc06CMnK5TCj1KkEF5luygSZ6MtPuKaJLa4r1xXIH3w0t7wxjcAfMntEo39B9Fa8WdHZrly2pyJ1AJfLzGHTYxJJDcp35tklgBmuEhZLuSWUMFUsUF3EhbhBOIPrPaujCtQu7WX18jDFSdSyvclvDaW2uWxdKP9QCoa9ku+pa4F8sAvK4A4DYYknrVy1XDbd+xctugZLlrFgtry195grjPnyXYgnblkb1SeGre8w3yzrcuEK+JVb4tYAWVGSQdlPNyxJJnBsIDjHtuZRds6eyAJZFuvda6WEkF+YSZ6gZRFcMKsKkm4m6jkisw09rvhtdNp9JetXLhS/n5gZ8pfkcMfVt2B9TbB6k1zK3fIn0PUfwP4irl4p9oI1ulsadkcC02RlliSrghcbYI3bvPuiqZcxJMbCdh1gdhPermEnd3MFydqxjSgA7Db8f8Aml/o4kCRv3ghZ+Hdvy71ZRuQd59miOnDNOJIyV3gEgAPdcgfD+dXG1fuffb9o0z9nnB0ucL0bhomxb6DuBB/fNWQcDA+0fy/nXDKnNybPSjXpKKT+gzta2598/xp7a1j9/4VsnCY7/u/nS6aKO9XjGSMJzpvZGbd9j6UupPetEtRSgrZHM2uDNFFFSVCiiigCiiigCiiigCiiigCmvFdGb1i7aDlDctugcblS6lQwEiSJnr2p1RQHkb2heBzwvUrYN4XsrYuSFKQCzLBBY/dPeqzkP1/qd66l7fvD+oXiB1TKTYuKiW3mQGRd0P3TOTD1k+hrlVSCyeEfAup4i1wadZFpCzFuVS0ctsNuM27THQkwKivNu6e4QPMs3UJVt2R1YdRtBBrsv8A+Pfi9Aj6G4QrljcsbQXlfrFnuQFDCdyC3ZaV9uHs8v6i8ms0to3OQrqFQS3J7rherEry7b8q/KUySq+znxHbe2NPeaCvuHacZ6Bj7o3PT3ScpEkra+JaG6Ltx7EHzWNtrY2S8cS72yCxOQW2oZwVUmRyEM1cOt5BgVlWHxggg9ulXbw97QVyt29apdEJg9oaJyUe9uAfTr2MV5lXD1KVXtqXw/4dcKkZwyTLpYCXDgpFl2KHy3BQHPITaMwLSIBuxIMGCZBpwmovWLOKOVXE3VUXLccty2pYScjDokAHp2gmdLHFdJqEc52Dlhik28QoBNw/WjAPkRzspMLHQk0/PANDl0tBYUgrfYAwGViUVwo2iI6yZitJ+l3TilVg35K5msIpPusrj6e2oKtcVjz4ral8mtsmCrA3R1ZiHE+53JEy2m4fzZ3ItWgzBE2uYvlmq6nFwbjA4ooO84hiPcK1/WaaxZAS7Ys3gwIFtmfMqXADrbHmsu4Y95BO4BBi9Zxp3YjTWmUCGBYDzFB5Ua1bLE2Wx5Q43ChQAsTVZ4yvi1aKyovGhGm+rNvEj3nRtLZA84K6O6lmW1auQTa3UFbjdDIJW3iCSSSKda8L20Y2yod0XMn3lMMFdYjdeZd9twSOm9nbWG1bCMbVsDIBF52cmZnfffvzElhPUVngWnDM9+7qCr3QBgqguqhmIGZQgN+A2iB0muijBUlaJo4KW5zzxFoLSwLFlx3YlXA2nYZ9fjt2qA8lvun8q9DrpLMZeSWE9WBLdoJPXcyI+HpUNxN9IOlpF9J+122VjBB6THT510TqZnexj6uuGcVXS3B9lhO4MRt0Bk9qmfDPhPUa3V29PbEM55m64IPedt+gH8QO4ro+g8IarWb2rK2LTe697uNirBYyYQdtiNzuetdR8G+ErOgtkIDcuvHm3W95o6AdcUG8D4kneozGcoJbEj4Q8ODQaO3phce6LYIDOADuSxACjYSTAMn4mpmk1LH4VuBQyM0UUUAUUUUAUUUUAUUUUAUUUUAUUUUAUUUUAUUUjrLbNbdUbByrBGjLFiCFaDsYMGPhQEV4x0uku6O5a1jpbs3BiWZgkN1UqW+2CAR8RXkPiugFm/cth1uhHKh03VwDAYfA16A4x7ItZq75u6rXNdxn6OoJt+UZBWDi3oJYAHYHenml9kAc/wDd3BdUgB5HmX7kEFVfUsquEEDZArHoWIAAA86cLN4XU8nMXch5ZSc8p2xx3y/DevWPgDi+o1PD7VzUR53MtyFKEPbdkYMrAYuCCCBtPSq3/wDofh4uF0e/b5iyhWTlkkwCyEwJgb9BvPWr1wPg1vSae3YtThbXFZiYkneABO/pUsk5t7WvZbb1Vt9Xp1FvUIrPdA6XlRWY8oH97sIPfv2Nedm616r8a+Dddrla2mu8i0x91bcSsDkdgcm3kzkBEDE9ajOG+ye6vli7rGcIAIwBHLOJtq/JaYbENixBGxneoB534XpbhuIQhPOBEHmZSCU2EkxGw9RXqvgVlm0Vpb1oFjaXNbglhIkKxbckbDI7kiTvUroOAaezBt2URgIyCjM+svGTE9SSSSes09ayD2qGWTXJwb2k+HNPpbyC1NvNGcrBwUAwsNvBO+wECBMZA1DWNLdxnzZfy81KNkRakW7qsog7E2mAjoGIJG9d+8Q+FdPrbXlX1JG+LKcXQnurdj+49wa24V4W0umteVZsoiQAYAlond26sdzuTO5rPszsjjLRSauzgfAuKLp9WWuMt5SAouFCTbUAwwUywBJgjuOgmBV+tcSBXzbYs7nZkYR6bFsZPToep7dp3xz4B+kWV+jRbuWmLhRyi7ylcWI2J9C0jqDsZFN8LezHVXXNxxc0SNMjIZlllRFsA4gneSwIG24IIJSTsyzq05RutPANTq9RdfBVNy43uImJPbMw2wA7z02nvFi8OezR8xd1rB4YstkbpltizkAAxHuCR6lgAKtnhvwra0acpL3GA8y4+7NHQf6V9AKm4q6RyTq30WwgumApUJW1FTYybbCiiipICiiigCiiigCiiigCiiigCiiigCiiigCiiigCiiigCiiigG+t4hasrnduJbWQMnYIsnoJYgTSeo4taWwb+Qa2FyDKQQw7YmYM9Bv3FNNfw9jqbd5UW4VUoMutuTLMgJAlhCkzIwXqCYZDgVx7Li5iCRcKIpwU3bqkF3x2G5MDmj3iXaCAHOl4zdvW7flImbW7dy4WJNtBcAYLK7s5EwB0Ak9VDTc1T+FeGtXZKqL4C21VVxMB/qQjllIMvnMFpVFs2gAZeUn4NxMoi/SIkBbkNzAqHYMrHdVLvH2jhZtg5EvIF1plc4oovrYALOyM5iIRAQoZ99sm2ETMN2UkVR+EcVLk+fCsxkB9wrMqwoiFhEz7w14ASEY3U/8AonEw9y6rqr3Wi8JGRTNoFvsqogtovMDD3mgOwNAXyaaNxWyLhtebb8wRKZrnze7yzO/b1qF4LwzWrdyv3srawoWd2xQrm0CN2Y7bHkVjucV1GkZL76i5YnG4U0lu2qlvrIW7qHYbKz77kgKigGCxFAWHU6tba5OQo+P5wPU/AUmeI2hhLp9Z/d8w5gYgr6jddx94eoqD8WcNvag20S2SgJLOt3y3BZXAA/09AxgkBwVBIJVgPDmoU3hbRFCkHTS3J5emtr9CsKASVQXQbjkxvtzAyALYOJWiXHmJ9X/ecw5IEnLflgb70rYvq65KQw3ggyNjB3HoZHyqmr4ZuC3Z+ryVSgNpmWWVFuPN55gl9QUuXCsz5aiG3m08I0Hk2Qk5GWZ26ZXLjG5caOwLMxj40A9ooooAooooAooooAooooAooooAooooDFYooqSrM0UUUJMVmiihAUUUUAUUUUAUGiigCgUUUJMVmiihAVg1iigNqwKKKAzRRRQBRRRQkKKKKAKKKKAKKKKAKKKKAKKKKEH/2Q=="/>
          <p:cNvSpPr>
            <a:spLocks noChangeAspect="1" noChangeArrowheads="1"/>
          </p:cNvSpPr>
          <p:nvPr/>
        </p:nvSpPr>
        <p:spPr bwMode="auto">
          <a:xfrm>
            <a:off x="460375" y="-571500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2" descr="data:image/jpeg;base64,/9j/4AAQSkZJRgABAQAAAQABAAD/2wCEAAkGBhISEBUUExQWFBUVFxgYEhgYGB4XFxgVFBcWFhUYGRgYGyYfGBojHh0XHy8gIycpLCwsFR4xNTwqNScrLCkBCQoKDgwOGg8PGi0kHCQpLCwsLCosLCwpLC0sLCwpLCwqKSwsLCwsKSwsLCksLCksLCwpKSwpKSwsLCwsKSksLP/AABEIAMEBBQMBIgACEQEDEQH/xAAcAAABBAMBAAAAAAAAAAAAAAAAAwQFBgECBwj/xABCEAACAQMCBAMEBwUHBAIDAAABAhEAAxIEIQUiMUEGE1EHMmGBFCNCUnGR0ZKhseHwFjNDU2KCwRUkcvGi0ggXk//EABkBAQADAQEAAAAAAAAAAAAAAAABAgMEBf/EADMRAAIBAgUBBAkDBQAAAAAAAAABAgMRBBIhMUFREyJhcQUUFUKRobHh8DJSgSNDksHR/9oADAMBAAIRAxEAPwDuNFFFAFFFFAFFFFAFFYNV/iXjSwkrbPnXB2UnEbxzOoMDr7oYyIiahuxKTexYaKpB8T6u5vbSFHWEYGDtIyQ9+xA6fOlzxDVBgZhJ5ibuJ9ByXNPH5NS5bI0XCiq//wBduoYa3kIB22P+ojaCokeh/Ab1MWdcj9D+v8/lRSTKuLQ4orE1qXqSDeitZozoDaitM6zlQG1Fah6zlQGaKwDWaAKKwTWhvL6j169jsDQClFYBrNAFFFFAFFFFAFFFFAFFFFAFFFFAFFFFAFVbxL7QdNpCU9+6NsRsAYmGY9B+APoJIIEnx/xLp9Iha85G0wqlmiYmFEgTtJ2muE+H/Dz8S1F6/cdhae+4ttADOJEE9cRuBAnmLRBG8M1pQUn3tiX8Re0h9TyvevW7RBySwq4EQAQ7swciOu8Q3fY1G6PiduD5V5Bsd2UoVAjYFLjkCIHKDO3xFdO4f7NNJajC1bIHQMsn8zJ3/GdvykdT4G0V1frNPbDfeAEzHUN73/qquF9zqVSnD9JzbRgyrMtu6ANmN/eDByxvYFR06eoq2cNe28ZEqsS31/mDY+uTSPhP4VBca9kgRi2nd7USUBYso6GQZDjpESevamem8JcRtxzG6oO6k5giSDzFJB/HfrVcrReTjUW5dNStpMQtu2ObYqgUZHurHFco9LwbcgAzFL6m9iFBxDkhQSpRWLdFlpFq5J2DEyREMDIqml4ze0ylbiugY4gPKqZJGAcBcGP2ZKA7RO5qY03igPbnmYNIxdBcJWRkIQnzE6jkBIg7PBBlpbo5XTaLTwbiLtyOCHHr3jvt+In0+G0ypD1TNXqA6J5DYMoDpiQwKdFjfp2BkgSAeVgy2Xw/xc3kbLHNGgx3HZoO675LB7oalO+5m1ZXQ4fOehrWH9DT+s1OUZ/Aj1D+hpXm9DTuiliM/gNFz9P4frSi5+lL1g1NiHLwNAT6VWfFHji3plKoBcukconlEhsSSu5kiIG/4VH+L/GbAmzppZ8irRJYlSAVXBgwaeXYEneBsTTDg3s4DgXuIC35pnK2pPlqWMw5JHmsNupIH+rY1GvBKS3ZAXfaPd1FxkW8MY5lOVrEFcZOInGTvl7vXsY0a8wRZXNX+0gLQ5LGZJJY5RscTM9YmrLxfg+gK+WLqpj2trbA7AjBQvY4kR9qDtUGfBms3Gnu27skySxtGCZJbZoM9xO7TtL5ZTpSfJ1xypbGq+MLllSFdrbgu1xS6eXi4EkqAGU/aygQwmGGU2vw37TLV1PryqsGAyUHAhsgG3J2JHUSN9pAJFH1HgzWqP7tLUtu1toZtwcQTbQLkdt9tvWJjb3hm4rNBuK8EtkxIaSSSQZI6ESsEFTuSBFlGSI7JS2O/afUrcUMhDKwlSDIIpWuEeH/ABVc0N0AypkqUJARwY3gAKCDuQNxMiQxI7HwHxFY1dsPZadhkvQqSOhnr6SJG1WUr6HNOm4EpRRRVzMKKKKAKKKKAKKKKAKwazSV65AoDgftT1b3L1w+lxonf3MUQDp95T/u9cq6LwXhy6LTWNOi5XEC5HuWPM23Uy0n03YetVPxbpcuJ20PurqElTt3W/l13ESR6knpAq+DWFNS+C5tggEeoAHUiN9z8qJHbul5Ek+ovsQoRU7wWJLR1mFgDcdCadpaun3nUfBU/wCWJn8hTH6FfuOrl1QiSAFJifxbcx6gfhWrLbN3CDefYuSQB3I2Bj5RUnO7cEgNO0iXDAdiq/8AAFK3NN1gLJgtI2Md6StranooI7AT++KcypG0EdP5UMys8Z4RkrLcAZHEMFBiDAggGe3Uek+lco0HEn09+7ZdiSrYnKZYD3TuJggGBJbZonauycUkKRMqOoMyO8SO2x39Fri/jjTlNfLLIugFWAOxVAjgExvO5BkDIHqZMS6ndSbcCyvxRQgKlkIIIOO5ZwQ4GI58hG0APysACadeDOP46y2C5ObPbuSTjzAMjJ1kFivyur0ggc/1esUbAiCrEqphSpyY4GIgQCBjtzesBLQ8YYXEeSCBkp6nO2Rckgk7yJn/AFHrtWUm0aKnGSaPTgrNUK34xv8AqPUHHqD8dv6j1rf+19/7y/siq+sQK+zq3gXqiqL/AGu1H3l/ZFY/tZf+/wD/ABH6VHrECV6NrvoXuqx41441m3gpdMxzXFUkICQAAcll23hVJbaYA3qL/tXf++Pko/Sqz4q401xgHfJirIqbAMzBAs4jJhJAA9WJPQGpVaMnZFJ4KpSWaVrD3wfbSTqbqKvlsbdgsJxZhkDkZJCWgN5jmIEnIta72rDRn5jFp8mwnKSoYLLmR6gnJgADBkzUKqrbVLIuY+WrB3IDO11jN1kXeGLCMoIAlQD9mX4XawLeTbd7hAyuXckGwIAhgCQD9lQBue+53irIykktRC7pLoOwlRANu2wJG4JGOIVum4mfx7ocQeyoDWuRxGSL5qEdmkKyhfwgdfju44rqMnwfAOELZIMmVU96AD1BPbfcUhwnWGA4U3lKhgMmW5iZ3UO5RiIOwxMDae9wtrsNJbuXkLrqIYdcXYMrY+7iSy/HdW67RtUTf1rhgboVobY44sDMBWAkdzB+0CPd6VIcf8u6hv6ZudYFwDlbE9VZTBJBG6sCRiw2PSM0Li4HNwyCCWBkkAiY6z227fKahm9NK1yB8caO1e02SgSFLgYiB5al1aI6ESPTcjfaGfhbjd2yovWmW2MYAIy5YzYFA4gwJIXEdOu7DPFdQty7gMzbki7A+yyO6jbcyFYEAg7iOoBUvWAF5VOYFy5KGSgsjG4VYEgwzA49mMg444887vYpUcbnZ+CcXXU2RcAIO4dT1DDqNiQR0IIJBBBqQrnvs91hGouWg7YeXJQxijBsVwAjZgGMAQMQOXZR0IVpF3WpxyVmFFFFWKhRRRQBRRWCaAwXimOpvUpqr0bUhpgrEgzMH8I6VpFWVypR/GOg/wC40mo7efbtMfi5xBO/cNj06qo9BU1ptRdZxdBS3aa3ysY3Kk9JIMmd/wDx6044nZXLA8wlZyG0hgQfkQDPwqkvf0wFz6VabUNbxtiTiqGVVUL5AJuVEAE7idjJVFazXJ2UneDvwXXR8fAuKHYl3Z1YHoq2o3CidzkkRMyem9R3F/Eq6J7jOAqNDIzZKHX3Tb5wIYEl9pkem5FJ8OaHzNaL2na5ashLmKec92Cr20gMyqQmTRyncKRPvRbfFPAVzs5SUDg7mRmRh5hVjiSJ6kSJms+DSMIuWn5yZ4b4s1OoANpLemtRKveOBcSYxRnDkRG5AG+01L2OLvHNetviRzLyydxEzjv8T1267VR+LcFN1CrPd0983QxuktGKyMGCMQ7GQxkzLCISFp9wLgV5HUrduMVUe+INyMmZmyXIHcKoJOy9NpLYnImtVYuHEr9x1DY47EHcmNxJkEdfTYmBVR8a8COo0jxzXBLWhkTzqCIH/lMY/EbzFXfTC8yENiomAR1A9Y3M/Dl67imV7RndYIkkgkbypMQPQyvz+dW4KU5JaHnNNXkywTsFCAbsf8sBRORyGO09VB363rg3g0aVVa9ZtX9U65XFvc9qxb5QE8tYD3CpkknlA2n7Vs0PhLT2tQpFhJBa5JloYHMRkSEk5dI9+scNLXlvl5AvO9y1O4a1fJsIyHtyFQRO3lr94zSxooJb6jdzkFKphIgoskI6Eo6jacZG09mFKLoL56Wrn7DfpV44Fy6jVKAApvZD/wDhp12HYCD86nK55YdN3udMfSk4Ry5b+Zy0cK1H+Td/YNZ/6VqP8m5+wf0rqM0U9Wj1Htep+1HMbPDXBAu/U5kJazBGd1pxQbd8W3/D1qsaHiRu6lSFH1RdmUgsxNu4wsyo9GUMygyRYjeRV+9ozwbJUFnyhFnq6q921/8ANAP92+24g9F4aY23dEDG67XLpPuu9xsyzAvgCCe6MVC9AYJvClGOxnUxM6yzT26FO1/HtWIQai1ZNwkkF7guu+Q5iyIzFSNlA5YML0IpivGeI6dw/mu4AR3BZmXymIALJeRck5hzAMOYbxXQG8N3bBKreydzLpiboNyZUm4blty53BM7x9kDER+k8GvqtRjdK+XbjzPJUWlYOGPkbCWLSWZmZsVbaS0jXKjGVn3r6EjoeNgaXUagH624Tbt7bWlflSAQTHRjuZMj7NJ8K8YaG2ERbyLdWAD0U4gAi4pHKcQOf4egkw/jHhtoapbaW7Hl4ZMqgW1gOqojkEckshJJEgbEGqxqvBF7y2LC4GXIqbWeoUKSxgg2wV275fEKTAEtPgtNRS0W50bimtV1XVWmChoW8AZBx3ttMHGYZZHwA3plqrJUh4gOqSP9O2XoDHT8QegFU/g3Fr2kjzT52lu8jXLZJSJk3AYlLgMyrAH1XrNqbi6NpTbyANsqqjYhwAIPqAQI37R+NVzcM1ppNaFY4Jqxnca4SSGLNjLS7gvaiZgmMQo3nEiIU1b1ZGUmEyuLBPuHyk8uZMStwIxYgdlRvtkCg8NukarEMCBcdpLQoF7Fs2jqIKz3hyQMkNW/ScQdQoUmCQRIWBbFtJyDc0qgVAyn7RBnmyqzha1J7wJo2OqDhpGBZyRDN5iqMT/qDAu3ebo3gQelKKpfs60ZnUXSdy+AAgiBNyZA9HC/ggPc1daskYyd2FFFFWKhRRRQAaRv9KVNNb7f18qlAblgWAM9REU04iAh5TOXp0gHcTO/al9a6Y7DcADr2/5/H+NRdxvUHE7iDExttsa6qcb6/IoxI85gvj2BIJHwmKg9Rwd31mrQq1yzea2HXlK4kA4FWEhcy5JVurEmOtWPiQtKA1tjkuIIEbEfaJjf0kd6fcKXJC0++qz3OSDEnr2I6Gq1u8lJbG9KSje5CcK4aUuqDtIxCj3UCvYYKsQAAoGwG4giAYqT8W4+WoI3yHbaDyneIHUflSeo1I+lW7atJUPcbv77YgSep5T/ACEUl4p1tgNGpcJZCFnYvgFJKqnwJPNCwSe1c7WhtF95SY74fYAxLDfEBXBIJUAQGgifnPfpUhe0asQx6joR1/n/AFEVVPDvF0z8tbvnWnVbmnu9JW5lyNsIIKsRMdY7b2ZdWUcI2+Xun+t/yomTUjZ6Dm4rRyn5fzqG1bHNR1g9uvXePjG1S+pvNEKs9ajuFIWuyQQR1n8Pw9YoZx0TYxvJhqFBGzHFh65AmJ7r7pM+h+VY8P3AyKAx8qwMXc7Yot4XUtj79whVMge68+gNv8RWWgvJGJABBjs0QfWCNx/6ZWdIi2raIqly2Vu0kIpdeaWCgDYiTP8AMLG8ZpQuMbviltNduQgLucnBJARmAhYA3OKpO+xketNtR7QNS3Ty1/BZP5kkfuNbDwFq7jFnNtCxLNLFjJMn3V/5p5Z9mh+1fH+1P1auSXayeh68PZ1OKztOXO7+xDHxnq/80/JV/wDrWn9r9X/nN+S//WrIvs1t97z/ACUD+M1i57NU7Xn+ag/8iq9nV6mixfo39q/xK7rNdd1F20LrFiltmU7CDcuC0DA26LcO2+5H49G4dbHlBVGIAxA9AABt/XaqPwLgfm3L3cKTZRjsCth3EgbjdixG+wPrNL/9bvl/otmC5yUk7KoHc/ASBtPT5jqgrLU8eso1NIaLclvEHiGzpVYIjXLgG4RWZhmYWSBC5tABJEn1jZqNYul0LeZBu3GZrsTzXGGV0gjqoPKDtsoqB4/4be0BdTUkkkm65JCeaRba2yriQwUpbESDiXjIwog7+sF+2tthMIRdXzwmbZSM7j8izzQwEwAQCCK0KUoRkvIU0it9LusAWJCC4jb527iAuJk7bnpsCGA7VNXvClq8oKnmG+TrJMTGW6ksIILKwO2+XeuWtSVuW7yJg6oxvjzhqFADKLZ81BjLc7RudvwrpnCOJI9sO46bAn0PQSTv8piD0qqNqk9FKJz+/wAGay5JBRuh+sZA0kBWY2SimDyeaBPPzoIyDYWbfMTirl5HnZuZ2kISyJksjkxyWGG4hqvPiLiSRIAHQDYCcp5TkQpUgNI9Os7VAcQtrGVuVJVDbg7EL/hOTOSASRJlRsOwqWKcnI55xLbWmOfJMRIIVmcYRybzjg4AIjHr1mS4brVvEBVF3BRsFLZKjZWxcKBmmRDdiHkg9Kd2vDdvzXval2ubqvliZuNsFtmWiJWYlYBGUiDUo4ushzc2LamFtWGZQiWWm+zMgEnHFFxxGTgCSKo0jJU+82zons8tAaFCAQWZy2U5TkV3BJxO3u7RVmqoeCb/AJWmHmtk7YliN5Zbdu2xmB1ZWb/dVjHFEPSf6+dMy6nLKnK7sh5RTdNYD2NLK01NzNprc2oooqSDDUxv3jEdv50+amN0LBnr/X8atEhjN9MwXL4nuOnrM/Kmup4hkoXFZEQYWZ+1sRAn4UtcuEjqYjp8J/D99I3rVny5lshJjafwmI+Pr/CuqKXvFRje4ZdCh8ZH+0wBEE7xHUfL40vwO/Nw4yBty9FkqoYgdIykx8aYXtS8YycYgr2jr06A9561uNUlk23tsS0k3AdtiBtkBBgBpj73w2vWi8ve+RrS1div+J2e3qQ2V0FWktbIBhmxClXBW4rYg9ipSR1pCxrn1GIu2rd0kHyy0up26hVIUEBWgBjGTgTkTUx4o1KHUESAGFpgzAEBY1LO5MQMevqKYnixaGtaW8+PuFjiAIxmDG2JJC4nrO+xrz3c9OOXKrrUkeD2BkQSVYgJhARMEAVEt4geXjvjHeO9Sdh2W7BJJAlSdid8eZdoYE7kAAyCOu9b4dp799uXTYupMkXQVWeUg+8QdunL0mBMVO6e1cztrc3uh1V4MqQyOSOglgFWek/lC5SVvsW7TbrPr0/A9P3VrYUZuenT8qWtrAqP82FJ2lzAPSR3iRMdfWrHBuM+OkjSsd+YsfwOJAPw9fnVS9lXC716/f118yMrtjTDsEFwZsogACVAnqSG9N7J411gSyAOvT+E9oI9aoNriFxVCK7qq7KodoAHTYGsalRQdj1MHgZ4mm3F2R2ia181fUfnXFmvt3Yn8ST/ABrUr8P3Vl6x4HWvQb5n8vudrFweo/Otq4ijR8P3f+qVTX3F913EejEfwNT6wug9hS4n8vuX3w3qcEvMVLMr3CYiTm5dBsB1Vl3/AKNf4XqVDnI8+oe4xI6+XaaMB3iG6dsj6048KazkcTP1IBHSWW7cSen3Tb775dq003h+zfFh7qK1v6xNwDGRV1YGJEyekdprpvdXR52RU3JPyHPH+INdU21HRZCjqVLIrco33Uv+Z6RNR2p0dm3dXybQwAXPlgF43EDbpj2+HQmo3iHg1dPqgunUsYDW2S6LToVIXmRgbbn4xvO4JEmMuWtVZIdbl4o45U1C23DAZRz2yrL8Jt9/juJglwdDslLunZZElWgQOYgbGB73Y7TEr1NVPwxfdrZAkiWXrJPMYMjr0A/3fHaLt+ILtky6MgblVIfdmACkFl/AQQIHUb7Wzw3wU20RiNuY99z2LbbzE5NHTpUXuxlVOLua3+Hv5cz1JB7nYiBuZ2gmI2mOm5itRp8tOQG/xwBI3EwvQx3YCD8fUzaPEmpW1Z6QBuuxIOxxjrMkdhv86hEsmdPph7zOXuAHYBeckjYjnxXp9o94q1rk05K1yHv2gLyoCXveTdlQwuDzb5AtAQNuUMT2CqD+M1c0he+SWlUFtRtGRt5Mzk+gLAgD7ZBMYkFTg3h4MzPZQB2k3WOzHM5EMzZeXJyEKp/cDVv4X4VtWkgjNjuxkgCJhVWdlEn1JJJJJJNVa00KyrRUtSIsdNtgOlPrRqYXhVofZH7/ANaUGhtj7IrnVFrkrLFReyGNh6kLBrZbCjsK3C1tGNjlnNSM0UUVcyCtDZX0Fb1o5oDT6Gn3R+Va/QLX3F/ZFJvdYDvTG9qn9SKo6tjWNJyH54TZPW1b/YH6Uz4rwi35LFLaqyjIYqFJxORWQOhEj50wu6p/vN+Z/Wmdy85+0x+ZqjxHmdEMK98xC8XVfL6mFRkCwTLIyXbLHeeVHJn/AMu1I2PDvnGTncYEZXLtxionc4KQSZJk9INJcausmzryxyncyFkzyxzKrXEIG5Uhuxiw8C4il0WkUlQERgUYc2wBy9RA2jrv17XTvqdErxjdbj3R6K9atQqq4XoPMuKCB1hJIB69P3064bdDZEW8XBkTJGYUzviI2PX4/ma3iw2VGUAjYzHYwZBiDtH41Ba7xG30g27JNxioET3XIMzQIA/Kce9XOWMZTT0Jl+KEgoB9Y5g9D2j5bCAO/r6Lae+ufXksrznoMu/4k+k+nrvXdLqmVsEIN1hLvGyCd4H3twAvwPXeqf409pNvShdPam5juwynJgdy/wAD6fkI6SHTX8HSdNwtdXk95T5Z2RZKzBnLlIkdAPWq/wAa0GiUEWLbM0Ezm7AhZy8tMwbpEEdVE7ZE7VUPDXtX1euLaW4LKMyFrOIa2pIiLTQScI5jjuQpXaZDzU6/ymLlj5mUW4UWbhVFNsyAfLTynOC3uhV2ADkLXDiJtSyRWpelUqRV1JpeDHL27AW4UaSgtPF0MbhRzDDyhgBvEGHDArBaTE1xHhSpbU29Pac4OWiyBLqoKQCZCnm2BJkoJAk1U9XrbxBQ3mQjzQLOmJRLVwXBgGu/4innnFzErA7BvaTSFyz2EjJiB5r+YENvZM23IDcwMdJG8VC9G4ir3m7eH5YpPGa6tt+ZZdXpbKQLqFTjLvaZgF6mfLYMCIViSNwE6CRWj+HN+W9bKhsWJBXAzjFwQcOYET0kGSKhrICqhs37tvYB1u/W2JCMXOPNClgFChVMHc+kxpuJuoGnZDprxgkLDk22TNms5NzPBUQS2ORJyCmuWrQxGGSc+8ufBdfy52UMfPanJrweo9teHtRorgu3MfJIZLjIxOIfEKxEDlBAk9v4SnhNi+nW2YOBxKsATlbOJMzJErPxpfw5xNAPotwoylQoWcwufmRakiGUqrADoCrL0wFVvi2ku8MvkKGexdk2XWTcQ9XRgTJgSQRuQT0gmvTpTjKCcdjCVV1pNT/Uyx6vhb5si4OYBMMbbKD3gBuvp3gbbEmJbRMjjzlJIIhWYMgjeVZQPgIYekRFJcL8ZWvPLuxUtiYuKUJYW0U+8BP2YmCD+IjbjfixHlUdcieme46dSFmQO/wHfatcwjCd7DriOlt8ty/cCBeZLa9F6rJJiWjYDoD69ad8PuMQLmJtqQQke8EUyx3+0ZjbvFQnCb1hCGh9VcUSAEbBDEggsDB+JnqOkUrruI3mP1pFlSRyypOIEiAJAAHqQN5ExBeItwJa/iAu35k+XbMv0xI+yJPVjiYJI5Q0QWmovR6nUXNYb8ELjipuSQUndlBIZSdiJ6hRsZONk8J8F+lDNx/2w3VTv5zxixYwM067xDQAOUQbi3AdOf8ACT5CP4VnPM13QqtKLtJXXgVbhfHblpAihSO5K7k9yYIk/p+FS1rxI/dV+U/rUj/Z+x9z95/Wj/oFn0P7RrJQq9SZVsNL3Pz4je3x0n7A/P8AlThOKk/ZH50HgVvsWHzH6Vvb4Qo+0T+VXSqcmDdDhClvWz2pwjTSSaMDuaWVYrRX5MJZeDaiiirFArBFZooDTyh6VjyF+6PyrZm2pBtSR2FQ2iyTewuLYHYflWQKj7vEGHYf186a3eKXI6gfKqOpFGioykSPEOG276G3cXJTG0kEEGQQQQVIPcGuWeOOE2uFWxdGqKqzQtplXzCSZY28FEgSCZgbDeTBvNzil7737h+leavH3G7uq4lqHdicXZED/ZS2cQoHaYmB3JqYSU9DRxnQV7nS9DxNLwTDVu4ZzOIQbQZPKocHp3/hvYH4nptOgSwC9x91VVL3GJ22BkkmQJ6Ca4x7PeN2NLq2N+3bdblpkHmIbiW3yV0uFQCxAx3AEwSNutdE8HeM9Hw/6RcOsS8HvXIt4EM1sA4vbK2wELtgMNkABiCKsos0eJUo7DLx54jv6OwLZi1f1EnHINcVJxBYgwi+8oXcklycAMTyRJYk7sSST32G7E/r8DVi1HDtfxa7qNYLZuQS11pAVBBwtiTJgAKAJPu+tdF8Nex5dNaZtQWa46XEuxCWbVs8r8zgM7EbBgI3PpNW22OaUnUepxjTa1rdwOOqsD8wZ7V1nR8XW9ZDh1JuYtduKrIV81fLfSkz/dIJUASII6bzy/jvBH0upuWHkFGIBIjJZ5WA3iRBjt07U/8ADHEGt3TZLQLkYmSMbn2COkTspPxHpWlK2fM0ZPa19DsnCOE2GQXbmREnJUHdFFy6p6qCCHhCJYYx3NPBrLCBSqK5HlDIXnOflhFTJ1ti3mAiDruMfvYiA0CJb5yAbd2C5HN9oNkDsZHN0Cnc8qt0uGjRrunvXXFrG2r5WwjyBiWZXdn3JVgZCHcHr0qjqKbbuzpqUHRSvs+epXOInSNYZrCsHBVVjFhJCqBCsGPJZciQf7xzOR2ZI5e15eWIyPlkFvq7+QVGQDYklVAkRzA06e+r3HdwkWZDkDmYwqlSTJMBQJBP2gN2JaJ38mSSGhWYnaDCMZxMDoenSurDf1VKm9kY4ikqMYz5f0LDw1zct3CLbe6BfSPLS15KeUyQJYsuJuJbxAUuCTVB4/49uWblzT+TLKcSWc4MeodVAHKRzLzdCDVr0FxDebFLLBrNm6qYvgrNkrEo0ljkbYJOwIJkY7UT2g8HfzH1IKEDy0u4mSrHzVtknJplbJBORMgz1k+HRpqFeVOW3B19vONPNB77ly0VnWrw7T6q64e1dUEgkTJLC2vluGFwEAHlljPQQDTlvEDWlwCpbIiVbTm2wgGQQgPwA2kbdRTrWcJ0YvaTSXLrG1p7M6p3uQqW0sWibaKDyBupJ3+sYCSFxrvi/wBuF+4g0+iOOIxOo3DuFkSisPq5Ecx5v/GvRy9CvbuKV9WbcY9otywxW4WVoBVYdWgwe+MbxBjorR1FR/hXxONbqmS9AkA2UJ2ZhsVPdto5Zg4mQa5rfulmLMSzMSWYmSSdySTuSfU1ixdKsCCQQQQRsQRuCD2IqHG6sUjiXGSdlboemrWu1H+Zd/ab9adW9ff/AMy5+0361M+AOPHWcN02oYy72wLh9biEo526Sykx8asNc3YP9zOl46L/ALa/P4KinE7o/wARvmZ/jTuzxS796fkP0qwm2PQVo2kQ/ZX8hUqlJe8ZPEU37hG2uI3O8H5foRTm3rW7gfKf504GiQdFisjSrWqUuphKUHsjNu9Pala0S2BW9WRk/AKKKKkgKKKKA1YbUlctTS9FQ1clOxGXrVM7tip6iKzdO5tGs48FXuWK5V7XPBcj6dZWWSBqQO69Fu/iNgx9MT2Nd9ik71tSpyAIg5SBEd5ntFIU8rumWniM8crR4lYx8+tZRWZgB1J9QNz+OwovMMmiIkx+E7U70rW1UMwDTKkfaHo3/H9bbNmEI5nudT9mvH7On4XqbD3LSXheW4s3LYkRYZRkWA6oRIOxrodrjvnWrT2rPmXryZWvNRraNctq1y0AWCk4mSCBJG49a8yai4pMWw0d5/QV6J8Jcf02s0NprblbmmtK7AZXXsm2cVzUczlsSxO0qT8rJmsbK8Tz/wAe4lqNRqHuags15mIcEQQQSMQvaDIilOA8NZnW6wIto27erDcLPQbxJ7fjArpviHgi628NZaVbdy6oe7bUgi9yqwVWXmQsNjcESGGwMlkjatva8xAqo+IZAqoLbqrAqlsMWCAY8zAbyCSajDyhVlaL1RlVhKCvJGdPxENYaGkCcGAyEiMZAk/ODt1gCKtWnvDyQVe6FFvIDzG2Btl9hlidp6jt6VW7elUW705ZkSgjlJ32OJHM2w3gQOoMVZbXhrVtpk8u7bu27lpMXYHNAUeRA98Y3CokEjlP2YN5/wBOTeX/AGv4NlJ1oRg57ba2+JWi0Nc06CMnK5TCj1KkEF5luygSZ6MtPuKaJLa4r1xXIH3w0t7wxjcAfMntEo39B9Fa8WdHZrly2pyJ1AJfLzGHTYxJJDcp35tklgBmuEhZLuSWUMFUsUF3EhbhBOIPrPaujCtQu7WX18jDFSdSyvclvDaW2uWxdKP9QCoa9ku+pa4F8sAvK4A4DYYknrVy1XDbd+xctugZLlrFgtry195grjPnyXYgnblkb1SeGre8w3yzrcuEK+JVb4tYAWVGSQdlPNyxJJnBsIDjHtuZRds6eyAJZFuvda6WEkF+YSZ6gZRFcMKsKkm4m6jkisw09rvhtdNp9JetXLhS/n5gZ8pfkcMfVt2B9TbB6k1zK3fIn0PUfwP4irl4p9oI1ulsadkcC02RlliSrghcbYI3bvPuiqZcxJMbCdh1gdhPermEnd3MFydqxjSgA7Db8f8Aml/o4kCRv3ghZ+Hdvy71ZRuQd59miOnDNOJIyV3gEgAPdcgfD+dXG1fuffb9o0z9nnB0ucL0bhomxb6DuBB/fNWQcDA+0fy/nXDKnNybPSjXpKKT+gzta2598/xp7a1j9/4VsnCY7/u/nS6aKO9XjGSMJzpvZGbd9j6UupPetEtRSgrZHM2uDNFFFSVCiiigCiiigCiiigCiiigCmvFdGb1i7aDlDctugcblS6lQwEiSJnr2p1RQHkb2heBzwvUrYN4XsrYuSFKQCzLBBY/dPeqzkP1/qd66l7fvD+oXiB1TKTYuKiW3mQGRd0P3TOTD1k+hrlVSCyeEfAup4i1wadZFpCzFuVS0ctsNuM27THQkwKivNu6e4QPMs3UJVt2R1YdRtBBrsv8A+Pfi9Aj6G4QrljcsbQXlfrFnuQFDCdyC3ZaV9uHs8v6i8ms0to3OQrqFQS3J7rherEry7b8q/KUySq+znxHbe2NPeaCvuHacZ6Bj7o3PT3ScpEkra+JaG6Ltx7EHzWNtrY2S8cS72yCxOQW2oZwVUmRyEM1cOt5BgVlWHxggg9ulXbw97QVyt29apdEJg9oaJyUe9uAfTr2MV5lXD1KVXtqXw/4dcKkZwyTLpYCXDgpFl2KHy3BQHPITaMwLSIBuxIMGCZBpwmovWLOKOVXE3VUXLccty2pYScjDokAHp2gmdLHFdJqEc52Dlhik28QoBNw/WjAPkRzspMLHQk0/PANDl0tBYUgrfYAwGViUVwo2iI6yZitJ+l3TilVg35K5msIpPusrj6e2oKtcVjz4ral8mtsmCrA3R1ZiHE+53JEy2m4fzZ3ItWgzBE2uYvlmq6nFwbjA4ooO84hiPcK1/WaaxZAS7Ys3gwIFtmfMqXADrbHmsu4Y95BO4BBi9Zxp3YjTWmUCGBYDzFB5Ua1bLE2Wx5Q43ChQAsTVZ4yvi1aKyovGhGm+rNvEj3nRtLZA84K6O6lmW1auQTa3UFbjdDIJW3iCSSSKda8L20Y2yod0XMn3lMMFdYjdeZd9twSOm9nbWG1bCMbVsDIBF52cmZnfffvzElhPUVngWnDM9+7qCr3QBgqguqhmIGZQgN+A2iB0muijBUlaJo4KW5zzxFoLSwLFlx3YlXA2nYZ9fjt2qA8lvun8q9DrpLMZeSWE9WBLdoJPXcyI+HpUNxN9IOlpF9J+122VjBB6THT510TqZnexj6uuGcVXS3B9lhO4MRt0Bk9qmfDPhPUa3V29PbEM55m64IPedt+gH8QO4ro+g8IarWb2rK2LTe697uNirBYyYQdtiNzuetdR8G+ErOgtkIDcuvHm3W95o6AdcUG8D4kneozGcoJbEj4Q8ODQaO3phce6LYIDOADuSxACjYSTAMn4mpmk1LH4VuBQyM0UUUAUUUUAUUUUAUUUUAUUUUAUUUUAUUUUAUUUjrLbNbdUbByrBGjLFiCFaDsYMGPhQEV4x0uku6O5a1jpbs3BiWZgkN1UqW+2CAR8RXkPiugFm/cth1uhHKh03VwDAYfA16A4x7ItZq75u6rXNdxn6OoJt+UZBWDi3oJYAHYHenml9kAc/wDd3BdUgB5HmX7kEFVfUsquEEDZArHoWIAAA86cLN4XU8nMXch5ZSc8p2xx3y/DevWPgDi+o1PD7VzUR53MtyFKEPbdkYMrAYuCCCBtPSq3/wDofh4uF0e/b5iyhWTlkkwCyEwJgb9BvPWr1wPg1vSae3YtThbXFZiYkneABO/pUsk5t7WvZbb1Vt9Xp1FvUIrPdA6XlRWY8oH97sIPfv2Nedm616r8a+Dddrla2mu8i0x91bcSsDkdgcm3kzkBEDE9ajOG+ye6vli7rGcIAIwBHLOJtq/JaYbENixBGxneoB534XpbhuIQhPOBEHmZSCU2EkxGw9RXqvgVlm0Vpb1oFjaXNbglhIkKxbckbDI7kiTvUroOAaezBt2URgIyCjM+svGTE9SSSSes09ayD2qGWTXJwb2k+HNPpbyC1NvNGcrBwUAwsNvBO+wECBMZA1DWNLdxnzZfy81KNkRakW7qsog7E2mAjoGIJG9d+8Q+FdPrbXlX1JG+LKcXQnurdj+49wa24V4W0umteVZsoiQAYAlond26sdzuTO5rPszsjjLRSauzgfAuKLp9WWuMt5SAouFCTbUAwwUywBJgjuOgmBV+tcSBXzbYs7nZkYR6bFsZPToep7dp3xz4B+kWV+jRbuWmLhRyi7ylcWI2J9C0jqDsZFN8LezHVXXNxxc0SNMjIZlllRFsA4gneSwIG24IIJSTsyzq05RutPANTq9RdfBVNy43uImJPbMw2wA7z02nvFi8OezR8xd1rB4YstkbpltizkAAxHuCR6lgAKtnhvwra0acpL3GA8y4+7NHQf6V9AKm4q6RyTq30WwgumApUJW1FTYybbCiiipICiiigCiiigCiiigCiiigCiiigCiiigCiiigCiiigCiiigG+t4hasrnduJbWQMnYIsnoJYgTSeo4taWwb+Qa2FyDKQQw7YmYM9Bv3FNNfw9jqbd5UW4VUoMutuTLMgJAlhCkzIwXqCYZDgVx7Li5iCRcKIpwU3bqkF3x2G5MDmj3iXaCAHOl4zdvW7flImbW7dy4WJNtBcAYLK7s5EwB0Ak9VDTc1T+FeGtXZKqL4C21VVxMB/qQjllIMvnMFpVFs2gAZeUn4NxMoi/SIkBbkNzAqHYMrHdVLvH2jhZtg5EvIF1plc4oovrYALOyM5iIRAQoZ99sm2ETMN2UkVR+EcVLk+fCsxkB9wrMqwoiFhEz7w14ASEY3U/8AonEw9y6rqr3Wi8JGRTNoFvsqogtovMDD3mgOwNAXyaaNxWyLhtebb8wRKZrnze7yzO/b1qF4LwzWrdyv3srawoWd2xQrm0CN2Y7bHkVjucV1GkZL76i5YnG4U0lu2qlvrIW7qHYbKz77kgKigGCxFAWHU6tba5OQo+P5wPU/AUmeI2hhLp9Z/d8w5gYgr6jddx94eoqD8WcNvag20S2SgJLOt3y3BZXAA/09AxgkBwVBIJVgPDmoU3hbRFCkHTS3J5emtr9CsKASVQXQbjkxvtzAyALYOJWiXHmJ9X/ecw5IEnLflgb70rYvq65KQw3ggyNjB3HoZHyqmr4ZuC3Z+ryVSgNpmWWVFuPN55gl9QUuXCsz5aiG3m08I0Hk2Qk5GWZ26ZXLjG5caOwLMxj40A9ooooAooooAooooAooooAooooAooooDFYooqSrM0UUUJMVmiihAUUUUAUUUUAUGiigCgUUUJMVmiihAVg1iigNqwKKKAzRRRQBRRRQkKKKKAKKKKAKKKKAKKKKAKKKKEH/2Q=="/>
          <p:cNvSpPr>
            <a:spLocks noChangeAspect="1" noChangeArrowheads="1"/>
          </p:cNvSpPr>
          <p:nvPr/>
        </p:nvSpPr>
        <p:spPr bwMode="auto">
          <a:xfrm>
            <a:off x="612775" y="-419100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54" name="Picture 14" descr="https://encrypted-tbn2.gstatic.com/images?q=tbn:ANd9GcQmCPi4G8NDjX2FTIHrNViBHE5cK3vKpJ2XF1Y1BH-4BPUKNnb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897261"/>
            <a:ext cx="2695575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139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Early presidents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Washington - none</a:t>
            </a:r>
          </a:p>
          <a:p>
            <a:r>
              <a:rPr lang="en-US" dirty="0" smtClean="0"/>
              <a:t>Adams (1796) - Federalist</a:t>
            </a:r>
          </a:p>
          <a:p>
            <a:r>
              <a:rPr lang="en-US" dirty="0" smtClean="0"/>
              <a:t>Jefferson – Dem-Republicans</a:t>
            </a:r>
          </a:p>
          <a:p>
            <a:r>
              <a:rPr lang="en-US" dirty="0" smtClean="0"/>
              <a:t>Madison – Dem-Republicans</a:t>
            </a:r>
          </a:p>
          <a:p>
            <a:r>
              <a:rPr lang="en-US" dirty="0" smtClean="0"/>
              <a:t>Monroe – Dem-Republican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691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Federalists vs. </a:t>
            </a:r>
            <a:r>
              <a:rPr lang="en-US" dirty="0" err="1" smtClean="0"/>
              <a:t>dem</a:t>
            </a:r>
            <a:r>
              <a:rPr lang="en-US" dirty="0" smtClean="0"/>
              <a:t> republicans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posterenvy.com/catalog/ss055thumb%20-%20Federalists%20&amp;%20Democratic%20Republicans%20two%20poster%20s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6" y="152400"/>
            <a:ext cx="9020987" cy="670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796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Washington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alliances</a:t>
            </a:r>
          </a:p>
          <a:p>
            <a:r>
              <a:rPr lang="en-US" dirty="0" smtClean="0"/>
              <a:t>Jay’s Treaty</a:t>
            </a:r>
          </a:p>
          <a:p>
            <a:r>
              <a:rPr lang="en-US" dirty="0" smtClean="0"/>
              <a:t>Pinkney’s Treaty</a:t>
            </a:r>
          </a:p>
          <a:p>
            <a:r>
              <a:rPr lang="en-US" dirty="0" smtClean="0"/>
              <a:t>Whiskey Rebellion</a:t>
            </a:r>
          </a:p>
          <a:p>
            <a:r>
              <a:rPr lang="en-US" dirty="0" smtClean="0"/>
              <a:t>No political parties</a:t>
            </a:r>
          </a:p>
          <a:p>
            <a:r>
              <a:rPr lang="en-US" dirty="0" smtClean="0"/>
              <a:t>2 term limit</a:t>
            </a:r>
            <a:endParaRPr lang="en-US" dirty="0"/>
          </a:p>
        </p:txBody>
      </p:sp>
      <p:pic>
        <p:nvPicPr>
          <p:cNvPr id="2050" name="Picture 2" descr="http://upload.wikimedia.org/wikipedia/commons/thumb/b/b6/Gilbert_Stuart_Williamstown_Portrait_of_George_Washington.jpg/220px-Gilbert_Stuart_Williamstown_Portrait_of_George_Washing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170" y="304800"/>
            <a:ext cx="2414208" cy="28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aculty.sheltonstate.edu/%7Ecboening/maps/U.S./Election%20of%20179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505200"/>
            <a:ext cx="3314642" cy="311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122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Marines and Navy founded</a:t>
            </a:r>
          </a:p>
          <a:p>
            <a:r>
              <a:rPr lang="en-US" dirty="0" smtClean="0"/>
              <a:t>XYZ affairs</a:t>
            </a:r>
          </a:p>
          <a:p>
            <a:r>
              <a:rPr lang="en-US" dirty="0" smtClean="0"/>
              <a:t>Alien and Sedition Acts </a:t>
            </a:r>
            <a:endParaRPr lang="en-US" dirty="0"/>
          </a:p>
        </p:txBody>
      </p:sp>
      <p:pic>
        <p:nvPicPr>
          <p:cNvPr id="3074" name="Picture 2" descr="http://upload.wikimedia.org/wikipedia/commons/thumb/2/25/US_Navy_031029-N-6236G-001_A_painting_of_President_John_Adams_%281735-1826%29,_2nd_president_of_the_United_States,_by_Asher_B._Durand_%281767-1845%29-crop.jpg/220px-US_Navy_031029-N-6236G-001_A_painting_of_President_John_Adams_%281735-1826%29,_2nd_president_of_the_United_States,_by_Asher_B._Durand_%281767-1845%29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28600"/>
            <a:ext cx="2458619" cy="309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1.hubimg.com/u/200668_f49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971800"/>
            <a:ext cx="4038600" cy="380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555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jefferson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Embargo Act</a:t>
            </a:r>
          </a:p>
          <a:p>
            <a:r>
              <a:rPr lang="en-US" dirty="0" smtClean="0"/>
              <a:t>Non-Intercourse Acts</a:t>
            </a:r>
          </a:p>
          <a:p>
            <a:r>
              <a:rPr lang="en-US" dirty="0" smtClean="0"/>
              <a:t>Louisiana Purchase/Lewis and Clark</a:t>
            </a:r>
          </a:p>
          <a:p>
            <a:r>
              <a:rPr lang="en-US" dirty="0" smtClean="0"/>
              <a:t>Midnight Judges</a:t>
            </a:r>
          </a:p>
          <a:p>
            <a:r>
              <a:rPr lang="en-US" i="1" dirty="0" smtClean="0"/>
              <a:t>Marbury vs. Madison</a:t>
            </a:r>
            <a:endParaRPr lang="en-US" i="1" dirty="0"/>
          </a:p>
        </p:txBody>
      </p:sp>
      <p:pic>
        <p:nvPicPr>
          <p:cNvPr id="4098" name="Picture 2" descr="http://upload.wikimedia.org/wikipedia/commons/thumb/1/1e/Thomas_Jefferson_by_Rembrandt_Peale,_1800.jpg/220px-Thomas_Jefferson_by_Rembrandt_Peale,_1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869" y="228600"/>
            <a:ext cx="2223469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digitalhistory.uh.edu/learning_history/burr/election1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505200"/>
            <a:ext cx="3522495" cy="305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sjsapush.com/resources/ElectoralCollege1804-Large.png?timestamp=12546464998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782" y="3505200"/>
            <a:ext cx="4308789" cy="315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503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madison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Macon’s Bill #2</a:t>
            </a:r>
          </a:p>
          <a:p>
            <a:r>
              <a:rPr lang="en-US" dirty="0" smtClean="0"/>
              <a:t>Protectionist Tariff</a:t>
            </a: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bank charter expires</a:t>
            </a:r>
          </a:p>
          <a:p>
            <a:r>
              <a:rPr lang="en-US" dirty="0" smtClean="0"/>
              <a:t>War of 1812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Battle of Tippecanoe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Battle of New Orleans</a:t>
            </a:r>
          </a:p>
          <a:p>
            <a:pPr lvl="1"/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Treaty of Ghent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4" name="Picture 4" descr="http://upload.wikimedia.org/wikipedia/commons/thumb/1/1d/James_Madison.jpg/220px-James_Madis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791414"/>
            <a:ext cx="1535373" cy="187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upload.wikimedia.org/wikipedia/commons/2/2b/ElectoralCollege1808-Lar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8600"/>
            <a:ext cx="4343400" cy="318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1.bp.blogspot.com/-IuGj9IPU9jw/T3Og4Ab1NII/AAAAAAAAEMs/9ZT1kvE0ZW4/s1600/11-Election+of+181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3651301"/>
            <a:ext cx="4114800" cy="300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41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monroe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Bank of US</a:t>
            </a:r>
          </a:p>
          <a:p>
            <a:r>
              <a:rPr lang="en-US" dirty="0" smtClean="0"/>
              <a:t>Panic of 1819</a:t>
            </a:r>
          </a:p>
          <a:p>
            <a:r>
              <a:rPr lang="en-US" dirty="0" smtClean="0"/>
              <a:t>Monroe Doctrine</a:t>
            </a:r>
          </a:p>
          <a:p>
            <a:r>
              <a:rPr lang="en-US" dirty="0" smtClean="0"/>
              <a:t>Russo-American treaty</a:t>
            </a:r>
          </a:p>
          <a:p>
            <a:r>
              <a:rPr lang="en-US" dirty="0" smtClean="0"/>
              <a:t>Treaty of 1818</a:t>
            </a:r>
          </a:p>
          <a:p>
            <a:r>
              <a:rPr lang="en-US" dirty="0" smtClean="0"/>
              <a:t>Missouri Compromise</a:t>
            </a:r>
            <a:endParaRPr lang="en-US" dirty="0"/>
          </a:p>
        </p:txBody>
      </p:sp>
      <p:pic>
        <p:nvPicPr>
          <p:cNvPr id="6146" name="Picture 2" descr="http://upload.wikimedia.org/wikipedia/commons/thumb/f/f2/Jm5.gif/220px-Jm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52400"/>
            <a:ext cx="2791364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faculty.sheltonstate.edu/%7Ecboening/maps/U.S./Election%20of%20181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19600"/>
            <a:ext cx="3124200" cy="228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1.bp.blogspot.com/-ln_GCoXZzvY/TVwPo9d3gXI/AAAAAAAAAOc/q3VFIx71x40/s1600/18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48702"/>
            <a:ext cx="3457363" cy="252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302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electoral college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0189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3">
      <a:dk1>
        <a:sysClr val="windowText" lastClr="000000"/>
      </a:dk1>
      <a:lt1>
        <a:srgbClr val="FF3300"/>
      </a:lt1>
      <a:dk2>
        <a:srgbClr val="365BB0"/>
      </a:dk2>
      <a:lt2>
        <a:srgbClr val="FF0000"/>
      </a:lt2>
      <a:accent1>
        <a:srgbClr val="000000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507</TotalTime>
  <Words>415</Words>
  <Application>Microsoft Office PowerPoint</Application>
  <PresentationFormat>On-screen Show (4:3)</PresentationFormat>
  <Paragraphs>86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Opulent</vt:lpstr>
      <vt:lpstr>Early Elections review</vt:lpstr>
      <vt:lpstr>Early presidents</vt:lpstr>
      <vt:lpstr>Federalists vs. dem republicans</vt:lpstr>
      <vt:lpstr>Washington</vt:lpstr>
      <vt:lpstr>adams</vt:lpstr>
      <vt:lpstr>jefferson</vt:lpstr>
      <vt:lpstr>madison</vt:lpstr>
      <vt:lpstr>monroe</vt:lpstr>
      <vt:lpstr>The electoral college</vt:lpstr>
      <vt:lpstr>Why not use the popular vote?</vt:lpstr>
      <vt:lpstr>12th amendment</vt:lpstr>
      <vt:lpstr>Today</vt:lpstr>
      <vt:lpstr>How are electors chosen?</vt:lpstr>
      <vt:lpstr>How are votes decided</vt:lpstr>
      <vt:lpstr>Becoming president without popular vote</vt:lpstr>
      <vt:lpstr>1824: John Quincy Adams</vt:lpstr>
      <vt:lpstr>1876: Rutherford B. Hayes</vt:lpstr>
      <vt:lpstr>1888: Benjamin harrison</vt:lpstr>
      <vt:lpstr>2000: George W. Bush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Early Elections review</dc:title>
  <dc:creator>DoTS</dc:creator>
  <cp:lastModifiedBy>DoTS</cp:lastModifiedBy>
  <cp:revision>11</cp:revision>
  <dcterms:created xsi:type="dcterms:W3CDTF">2012-11-04T18:01:40Z</dcterms:created>
  <dcterms:modified xsi:type="dcterms:W3CDTF">2012-11-05T02:28:55Z</dcterms:modified>
</cp:coreProperties>
</file>